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5" r:id="rId1"/>
    <p:sldMasterId id="2147483703" r:id="rId2"/>
  </p:sldMasterIdLst>
  <p:notesMasterIdLst>
    <p:notesMasterId r:id="rId26"/>
  </p:notesMasterIdLst>
  <p:sldIdLst>
    <p:sldId id="286" r:id="rId3"/>
    <p:sldId id="257" r:id="rId4"/>
    <p:sldId id="270" r:id="rId5"/>
    <p:sldId id="269" r:id="rId6"/>
    <p:sldId id="258" r:id="rId7"/>
    <p:sldId id="261" r:id="rId8"/>
    <p:sldId id="282" r:id="rId9"/>
    <p:sldId id="262" r:id="rId10"/>
    <p:sldId id="264" r:id="rId11"/>
    <p:sldId id="271" r:id="rId12"/>
    <p:sldId id="273" r:id="rId13"/>
    <p:sldId id="275" r:id="rId14"/>
    <p:sldId id="280" r:id="rId15"/>
    <p:sldId id="274" r:id="rId16"/>
    <p:sldId id="279" r:id="rId17"/>
    <p:sldId id="276" r:id="rId18"/>
    <p:sldId id="272" r:id="rId19"/>
    <p:sldId id="277" r:id="rId20"/>
    <p:sldId id="281" r:id="rId21"/>
    <p:sldId id="283" r:id="rId22"/>
    <p:sldId id="284" r:id="rId23"/>
    <p:sldId id="285" r:id="rId24"/>
    <p:sldId id="278"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n Armistead" initials="BA" lastIdx="1" clrIdx="0">
    <p:extLst>
      <p:ext uri="{19B8F6BF-5375-455C-9EA6-DF929625EA0E}">
        <p15:presenceInfo xmlns:p15="http://schemas.microsoft.com/office/powerpoint/2012/main" userId="S::ben@gtu-ins.com::ec22374c-dd05-4f59-bec6-9384ce8f8f1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843" autoAdjust="0"/>
    <p:restoredTop sz="94660"/>
  </p:normalViewPr>
  <p:slideViewPr>
    <p:cSldViewPr snapToGrid="0">
      <p:cViewPr varScale="1">
        <p:scale>
          <a:sx n="92" d="100"/>
          <a:sy n="92" d="100"/>
        </p:scale>
        <p:origin x="184" y="2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commentAuthors" Target="commentAuthors.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86E4E50-68D2-470A-A60A-17079219D8B0}" type="datetimeFigureOut">
              <a:rPr lang="en-US" smtClean="0"/>
              <a:t>1/23/20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4433010-67A8-4D32-BF83-EAF3C3D73314}" type="slidenum">
              <a:rPr lang="en-US" smtClean="0"/>
              <a:t>‹#›</a:t>
            </a:fld>
            <a:endParaRPr lang="en-US"/>
          </a:p>
        </p:txBody>
      </p:sp>
    </p:spTree>
    <p:extLst>
      <p:ext uri="{BB962C8B-B14F-4D97-AF65-F5344CB8AC3E}">
        <p14:creationId xmlns:p14="http://schemas.microsoft.com/office/powerpoint/2010/main" val="10694255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3" Type="http://schemas.openxmlformats.org/officeDocument/2006/relationships/hyperlink" Target="http://www.saferwatch.com/swGTUQuoteView.php?quoteKey=9MppQyyv6trS6U8JfHvPSPN5nQiB9ieZ" TargetMode="External"/><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bit about me which I hope you will not view as shameless self promotion. I am third generation insurance ( tried to do anything other than insurance), graduated college and got a job through nepotism and Lloyds of London. I have worked at GTU for over 30 years which means I am testament to both perseverance and insanity.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GTU is unique in that we are the only Insurance Underwriter/Program Manager that has both a Trucking Insurance Practice and Logistics Insurance Practice in the United States. Hudson is our only company writing both trucking and Logistics. Trucking is short haul in 13 states and Logistics is Nationwide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Will go over GTU SaferWatch Algorithm</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 am a product guy and transportation insurance is bereft in product development and logistics in particular is an evolving end of transportation which both needs and requires improvements in insurance coverages. And having truck underwriting knowledge is instrumental relative to knowing which coverages are important and how trucking/logistic insurance coverages dovetail each other. Note the failure to provide that dovetail creates problems.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GTU SaferWatch Carrier Risk Management Assessment is a one-of- kind proprietary algorithm that I developed based on truck underwriting best practices for purposes of offering an assessment tool to truck brokers and their insurance agents. More importantly than just telling who the heroes and zeroes are, it provides a one of a kind search engine to find carriers that fit your risk management profile. In a litigious world of negligent hiring, negligent entrustment, and vicarious liability, we knew it important to actually have the data on the carriers being hired in the supply chain. It is the only program like it in the nation and we would be happy to provide you with a free risk management snapshot of your carriers, so let us know.</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 have spoken at various agency and insurance company conferences. I have taught and/ or spoken at the Inland Marine Underwriters Association, The Transportation Intermediaries Association, The Motor Carrier Insurance Education Foundation, and at the American Trucking Association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But I am not a lawyer- and few insurance people are- and it is important to have qualified, competent counsel and I show you why</a:t>
            </a:r>
          </a:p>
          <a:p>
            <a:endParaRPr lang="en-US" dirty="0"/>
          </a:p>
        </p:txBody>
      </p:sp>
      <p:sp>
        <p:nvSpPr>
          <p:cNvPr id="4" name="Slide Number Placeholder 3"/>
          <p:cNvSpPr>
            <a:spLocks noGrp="1"/>
          </p:cNvSpPr>
          <p:nvPr>
            <p:ph type="sldNum" sz="quarter" idx="5"/>
          </p:nvPr>
        </p:nvSpPr>
        <p:spPr/>
        <p:txBody>
          <a:bodyPr/>
          <a:lstStyle/>
          <a:p>
            <a:fld id="{64433010-67A8-4D32-BF83-EAF3C3D73314}" type="slidenum">
              <a:rPr lang="en-US" smtClean="0"/>
              <a:t>2</a:t>
            </a:fld>
            <a:endParaRPr lang="en-US"/>
          </a:p>
        </p:txBody>
      </p:sp>
    </p:spTree>
    <p:extLst>
      <p:ext uri="{BB962C8B-B14F-4D97-AF65-F5344CB8AC3E}">
        <p14:creationId xmlns:p14="http://schemas.microsoft.com/office/powerpoint/2010/main" val="29867811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Nomenclature- not defining the parties per statutory</a:t>
            </a:r>
          </a:p>
          <a:p>
            <a:r>
              <a:rPr lang="en-US" dirty="0"/>
              <a:t>Non-compliance as it relates to additional insureds</a:t>
            </a:r>
          </a:p>
          <a:p>
            <a:r>
              <a:rPr lang="en-US" dirty="0"/>
              <a:t>Indemnifying things that are not insurable</a:t>
            </a:r>
          </a:p>
          <a:p>
            <a:endParaRPr lang="en-US" dirty="0"/>
          </a:p>
          <a:p>
            <a:r>
              <a:rPr lang="en-US" dirty="0"/>
              <a:t>BCA- incorrect parties , insurance mentioned but not expanded, incomplete indemnification irrespective of insurance</a:t>
            </a:r>
          </a:p>
        </p:txBody>
      </p:sp>
      <p:sp>
        <p:nvSpPr>
          <p:cNvPr id="4" name="Slide Number Placeholder 3"/>
          <p:cNvSpPr>
            <a:spLocks noGrp="1"/>
          </p:cNvSpPr>
          <p:nvPr>
            <p:ph type="sldNum" sz="quarter" idx="5"/>
          </p:nvPr>
        </p:nvSpPr>
        <p:spPr/>
        <p:txBody>
          <a:bodyPr/>
          <a:lstStyle/>
          <a:p>
            <a:fld id="{64433010-67A8-4D32-BF83-EAF3C3D73314}" type="slidenum">
              <a:rPr lang="en-US" smtClean="0"/>
              <a:t>12</a:t>
            </a:fld>
            <a:endParaRPr lang="en-US"/>
          </a:p>
        </p:txBody>
      </p:sp>
    </p:spTree>
    <p:extLst>
      <p:ext uri="{BB962C8B-B14F-4D97-AF65-F5344CB8AC3E}">
        <p14:creationId xmlns:p14="http://schemas.microsoft.com/office/powerpoint/2010/main" val="34572471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shipper wants any and all cargo loss paid irrespective of carrier’s insurance or broker’s insurance- and he wants the broker responsible. This seems fair as the broker is responsible for arranging the loads.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Again the shipper wants not just cargo indemnification but also public liability indemnification (bodily injury, property damage, and pollution irrespective of carrier’s insurance).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Like the truck broker, the shipper wants the insurance collateral of having contractual liability insurance that covers any and all aspects/terms of the broker-shipper contract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Ideally speaking, the shipper, and even the truck broker, would have as the goal to have all terms, conditions, and insurance  complied with by the truck broker in an effort to prevent legal action in a court room. A noble ideal indeed</a:t>
            </a:r>
          </a:p>
          <a:p>
            <a:endParaRPr lang="en-US" dirty="0"/>
          </a:p>
          <a:p>
            <a:endParaRPr lang="en-US" dirty="0"/>
          </a:p>
        </p:txBody>
      </p:sp>
      <p:sp>
        <p:nvSpPr>
          <p:cNvPr id="4" name="Slide Number Placeholder 3"/>
          <p:cNvSpPr>
            <a:spLocks noGrp="1"/>
          </p:cNvSpPr>
          <p:nvPr>
            <p:ph type="sldNum" sz="quarter" idx="5"/>
          </p:nvPr>
        </p:nvSpPr>
        <p:spPr/>
        <p:txBody>
          <a:bodyPr/>
          <a:lstStyle/>
          <a:p>
            <a:fld id="{64433010-67A8-4D32-BF83-EAF3C3D73314}" type="slidenum">
              <a:rPr lang="en-US" smtClean="0"/>
              <a:t>13</a:t>
            </a:fld>
            <a:endParaRPr lang="en-US"/>
          </a:p>
        </p:txBody>
      </p:sp>
    </p:spTree>
    <p:extLst>
      <p:ext uri="{BB962C8B-B14F-4D97-AF65-F5344CB8AC3E}">
        <p14:creationId xmlns:p14="http://schemas.microsoft.com/office/powerpoint/2010/main" val="11710625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Is the Shipper or Insured in compliance with MAP-21?</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Discussion of Contractual Strategy used on national accounts</a:t>
            </a:r>
          </a:p>
          <a:p>
            <a:endParaRPr lang="en-US" dirty="0"/>
          </a:p>
        </p:txBody>
      </p:sp>
      <p:sp>
        <p:nvSpPr>
          <p:cNvPr id="4" name="Slide Number Placeholder 3"/>
          <p:cNvSpPr>
            <a:spLocks noGrp="1"/>
          </p:cNvSpPr>
          <p:nvPr>
            <p:ph type="sldNum" sz="quarter" idx="5"/>
          </p:nvPr>
        </p:nvSpPr>
        <p:spPr/>
        <p:txBody>
          <a:bodyPr/>
          <a:lstStyle/>
          <a:p>
            <a:fld id="{64433010-67A8-4D32-BF83-EAF3C3D73314}" type="slidenum">
              <a:rPr lang="en-US" smtClean="0"/>
              <a:t>14</a:t>
            </a:fld>
            <a:endParaRPr lang="en-US"/>
          </a:p>
        </p:txBody>
      </p:sp>
    </p:spTree>
    <p:extLst>
      <p:ext uri="{BB962C8B-B14F-4D97-AF65-F5344CB8AC3E}">
        <p14:creationId xmlns:p14="http://schemas.microsoft.com/office/powerpoint/2010/main" val="14855891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actually two industry failures that have created the crisis that we are in when dealing with broker shipper contracts. Their collective ineptitude has made the utilization of broker shipper contracts problematic. </a:t>
            </a:r>
          </a:p>
          <a:p>
            <a:r>
              <a:rPr lang="en-US" dirty="0"/>
              <a:t>The insurance industry </a:t>
            </a:r>
            <a:r>
              <a:rPr lang="en-US" sz="1200" dirty="0"/>
              <a:t>has failed to properly explain what coverages are available. Therefore the legal industry is unable to mirror these requirements in broker-shipper contracts. The nomenclature and language are misunderstood and insurance agents/brokers are selling contracts, but they are not contract lawyers (a huge disconnect).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The legal industry has failed to create professional and seamless broker-shipper contracts where the exposure is properly collateralized by insurance, thereby subjecting the broker to as few uncovered risks as possible. The legal community has failed to learn the language and nomenclature and therefore does not understand what to ask for with respect to insurance coverage (a huge disconnect).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Does this sound Problematic? Certainly it does</a:t>
            </a:r>
          </a:p>
          <a:p>
            <a:endParaRPr lang="en-US" dirty="0"/>
          </a:p>
        </p:txBody>
      </p:sp>
      <p:sp>
        <p:nvSpPr>
          <p:cNvPr id="4" name="Slide Number Placeholder 3"/>
          <p:cNvSpPr>
            <a:spLocks noGrp="1"/>
          </p:cNvSpPr>
          <p:nvPr>
            <p:ph type="sldNum" sz="quarter" idx="5"/>
          </p:nvPr>
        </p:nvSpPr>
        <p:spPr/>
        <p:txBody>
          <a:bodyPr/>
          <a:lstStyle/>
          <a:p>
            <a:fld id="{64433010-67A8-4D32-BF83-EAF3C3D73314}" type="slidenum">
              <a:rPr lang="en-US" smtClean="0"/>
              <a:t>15</a:t>
            </a:fld>
            <a:endParaRPr lang="en-US"/>
          </a:p>
        </p:txBody>
      </p:sp>
    </p:spTree>
    <p:extLst>
      <p:ext uri="{BB962C8B-B14F-4D97-AF65-F5344CB8AC3E}">
        <p14:creationId xmlns:p14="http://schemas.microsoft.com/office/powerpoint/2010/main" val="425111972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GSIS/ </a:t>
            </a:r>
            <a:r>
              <a:rPr lang="en-US" dirty="0" err="1"/>
              <a:t>LogistiQ</a:t>
            </a:r>
            <a:r>
              <a:rPr lang="en-US" dirty="0"/>
              <a:t>- Travelers with full recourse Provision</a:t>
            </a:r>
          </a:p>
          <a:p>
            <a:r>
              <a:rPr lang="en-US" dirty="0"/>
              <a:t>Contractual exposures</a:t>
            </a:r>
          </a:p>
          <a:p>
            <a:r>
              <a:rPr lang="en-US" dirty="0"/>
              <a:t>No standardized coverages</a:t>
            </a:r>
          </a:p>
        </p:txBody>
      </p:sp>
      <p:sp>
        <p:nvSpPr>
          <p:cNvPr id="4" name="Slide Number Placeholder 3"/>
          <p:cNvSpPr>
            <a:spLocks noGrp="1"/>
          </p:cNvSpPr>
          <p:nvPr>
            <p:ph type="sldNum" sz="quarter" idx="5"/>
          </p:nvPr>
        </p:nvSpPr>
        <p:spPr/>
        <p:txBody>
          <a:bodyPr/>
          <a:lstStyle/>
          <a:p>
            <a:fld id="{64433010-67A8-4D32-BF83-EAF3C3D73314}" type="slidenum">
              <a:rPr lang="en-US" smtClean="0"/>
              <a:t>16</a:t>
            </a:fld>
            <a:endParaRPr lang="en-US"/>
          </a:p>
        </p:txBody>
      </p:sp>
    </p:spTree>
    <p:extLst>
      <p:ext uri="{BB962C8B-B14F-4D97-AF65-F5344CB8AC3E}">
        <p14:creationId xmlns:p14="http://schemas.microsoft.com/office/powerpoint/2010/main" val="20656832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Take them through the SaferWatch account and a snapshot on a particular Hudson account- </a:t>
            </a:r>
            <a:r>
              <a:rPr lang="en-US" sz="1200" u="sng" kern="1200" dirty="0">
                <a:solidFill>
                  <a:schemeClr val="tx1"/>
                </a:solidFill>
                <a:effectLst/>
                <a:latin typeface="+mn-lt"/>
                <a:ea typeface="+mn-ea"/>
                <a:cs typeface="+mn-cs"/>
                <a:hlinkClick r:id="rId3"/>
              </a:rPr>
              <a:t>http://www.saferwatch.com/swGTUQuoteView.php?quoteKey=9MppQyyv6trS6U8JfHvPSPN5nQiB9ieZ</a:t>
            </a:r>
            <a:endParaRPr lang="en-US" sz="1200" u="sng"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u="none" kern="1200" dirty="0">
                <a:solidFill>
                  <a:schemeClr val="tx1"/>
                </a:solidFill>
                <a:effectLst/>
                <a:latin typeface="+mn-lt"/>
                <a:ea typeface="+mn-ea"/>
                <a:cs typeface="+mn-cs"/>
              </a:rPr>
              <a:t>Discuss premium offset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u="none" kern="1200" dirty="0">
                <a:solidFill>
                  <a:schemeClr val="tx1"/>
                </a:solidFill>
                <a:effectLst/>
                <a:latin typeface="+mn-lt"/>
                <a:ea typeface="+mn-ea"/>
                <a:cs typeface="+mn-cs"/>
              </a:rPr>
              <a:t>DOT safety rating- unrated or satisfactory- 3% are conditional</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u="none" kern="1200" dirty="0">
                <a:solidFill>
                  <a:schemeClr val="tx1"/>
                </a:solidFill>
                <a:effectLst/>
                <a:latin typeface="+mn-lt"/>
                <a:ea typeface="+mn-ea"/>
                <a:cs typeface="+mn-cs"/>
              </a:rPr>
              <a:t>CSA data</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u="none" kern="1200" dirty="0">
                <a:solidFill>
                  <a:schemeClr val="tx1"/>
                </a:solidFill>
                <a:effectLst/>
                <a:latin typeface="+mn-lt"/>
                <a:ea typeface="+mn-ea"/>
                <a:cs typeface="+mn-cs"/>
              </a:rPr>
              <a:t>85% of carrier’s insurers are A-rated</a:t>
            </a:r>
          </a:p>
          <a:p>
            <a:endParaRPr lang="en-US" dirty="0"/>
          </a:p>
        </p:txBody>
      </p:sp>
      <p:sp>
        <p:nvSpPr>
          <p:cNvPr id="4" name="Slide Number Placeholder 3"/>
          <p:cNvSpPr>
            <a:spLocks noGrp="1"/>
          </p:cNvSpPr>
          <p:nvPr>
            <p:ph type="sldNum" sz="quarter" idx="5"/>
          </p:nvPr>
        </p:nvSpPr>
        <p:spPr/>
        <p:txBody>
          <a:bodyPr/>
          <a:lstStyle/>
          <a:p>
            <a:fld id="{64433010-67A8-4D32-BF83-EAF3C3D73314}" type="slidenum">
              <a:rPr lang="en-US" smtClean="0"/>
              <a:t>17</a:t>
            </a:fld>
            <a:endParaRPr lang="en-US"/>
          </a:p>
        </p:txBody>
      </p:sp>
    </p:spTree>
    <p:extLst>
      <p:ext uri="{BB962C8B-B14F-4D97-AF65-F5344CB8AC3E}">
        <p14:creationId xmlns:p14="http://schemas.microsoft.com/office/powerpoint/2010/main" val="17395534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2015 law - </a:t>
            </a:r>
            <a:r>
              <a:rPr lang="en-US" sz="1200" b="0" i="0" kern="1200" dirty="0">
                <a:solidFill>
                  <a:schemeClr val="tx1"/>
                </a:solidFill>
                <a:effectLst/>
                <a:latin typeface="+mn-lt"/>
                <a:ea typeface="+mn-ea"/>
                <a:cs typeface="+mn-cs"/>
              </a:rPr>
              <a:t>FMCSA adopts regulations that prohibit motor carriers, shippers, receivers, or transportation intermediaries from coercing drivers to operate commercial motor vehicles (CMVs) in violation of certain provisions of the Federal Motor Carrier Safety Regulations (FMCSRs)--including drivers' hours-of-service limits; the commercial driver's license (CDL) regulations; drug and alcohol testing rules; and the Hazardous Materials Regulations (HMRs). In addition, the rule prohibits anyone who operates a CMV in interstate commerce from coercing a driver to violate the commercial regulations. This rule includes procedures for drivers to report incidents of coercion to FMCSA, establishes rules of practice that the Agency will follow in response to reports of coercion, and describes penalties that may be imposed on entities found to have coerced drivers. This rulemaking is authorized by section 32911 of the Moving Ahead for Progress in the 21st Century Act (MAP-21) and the Motor Carrier Safety Act of 1984 (MCSA), as amended.</a:t>
            </a:r>
            <a:endParaRPr lang="en-US" dirty="0"/>
          </a:p>
        </p:txBody>
      </p:sp>
      <p:sp>
        <p:nvSpPr>
          <p:cNvPr id="4" name="Slide Number Placeholder 3"/>
          <p:cNvSpPr>
            <a:spLocks noGrp="1"/>
          </p:cNvSpPr>
          <p:nvPr>
            <p:ph type="sldNum" sz="quarter" idx="5"/>
          </p:nvPr>
        </p:nvSpPr>
        <p:spPr/>
        <p:txBody>
          <a:bodyPr/>
          <a:lstStyle/>
          <a:p>
            <a:fld id="{64433010-67A8-4D32-BF83-EAF3C3D73314}" type="slidenum">
              <a:rPr lang="en-US" smtClean="0"/>
              <a:t>18</a:t>
            </a:fld>
            <a:endParaRPr lang="en-US"/>
          </a:p>
        </p:txBody>
      </p:sp>
    </p:spTree>
    <p:extLst>
      <p:ext uri="{BB962C8B-B14F-4D97-AF65-F5344CB8AC3E}">
        <p14:creationId xmlns:p14="http://schemas.microsoft.com/office/powerpoint/2010/main" val="335593664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Self explanatory</a:t>
            </a:r>
          </a:p>
        </p:txBody>
      </p:sp>
      <p:sp>
        <p:nvSpPr>
          <p:cNvPr id="4" name="Slide Number Placeholder 3"/>
          <p:cNvSpPr>
            <a:spLocks noGrp="1"/>
          </p:cNvSpPr>
          <p:nvPr>
            <p:ph type="sldNum" sz="quarter" idx="5"/>
          </p:nvPr>
        </p:nvSpPr>
        <p:spPr/>
        <p:txBody>
          <a:bodyPr/>
          <a:lstStyle/>
          <a:p>
            <a:fld id="{64433010-67A8-4D32-BF83-EAF3C3D73314}" type="slidenum">
              <a:rPr lang="en-US" smtClean="0"/>
              <a:t>23</a:t>
            </a:fld>
            <a:endParaRPr lang="en-US"/>
          </a:p>
        </p:txBody>
      </p:sp>
    </p:spTree>
    <p:extLst>
      <p:ext uri="{BB962C8B-B14F-4D97-AF65-F5344CB8AC3E}">
        <p14:creationId xmlns:p14="http://schemas.microsoft.com/office/powerpoint/2010/main" val="20300617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3 definitions: a) The detailed coordination of a complex operation involving many people, facilities or supplies. The operative word is complex.</a:t>
            </a:r>
          </a:p>
          <a:p>
            <a:r>
              <a:rPr lang="en-US" dirty="0"/>
              <a:t>b) The organization of moving, housing and supplying troops and equipment. The operative word here is organization</a:t>
            </a:r>
          </a:p>
          <a:p>
            <a:r>
              <a:rPr lang="en-US" dirty="0"/>
              <a:t>c) The commercial activity of transporting goods to customers</a:t>
            </a:r>
          </a:p>
          <a:p>
            <a:endParaRPr lang="en-US" dirty="0"/>
          </a:p>
          <a:p>
            <a:r>
              <a:rPr lang="en-US" dirty="0"/>
              <a:t>1PL- a business delivers to a store</a:t>
            </a:r>
          </a:p>
          <a:p>
            <a:r>
              <a:rPr lang="en-US" dirty="0"/>
              <a:t>2PL- business has a courier deliver to a store</a:t>
            </a:r>
          </a:p>
          <a:p>
            <a:r>
              <a:rPr lang="en-US" dirty="0"/>
              <a:t>3PL- fulfillment company with fleet packages and delivers to a store</a:t>
            </a:r>
          </a:p>
          <a:p>
            <a:r>
              <a:rPr lang="en-US" dirty="0"/>
              <a:t>4PL- manages 3PL on behalf of business</a:t>
            </a:r>
          </a:p>
          <a:p>
            <a:r>
              <a:rPr lang="en-US" dirty="0"/>
              <a:t>5PL- Manages the complete supply chain for the business</a:t>
            </a:r>
          </a:p>
          <a:p>
            <a:endParaRPr lang="en-US" dirty="0"/>
          </a:p>
          <a:p>
            <a:r>
              <a:rPr lang="en-US" dirty="0"/>
              <a:t>Non Vessel Owning Common Carriers</a:t>
            </a:r>
          </a:p>
          <a:p>
            <a:endParaRPr lang="en-US" dirty="0"/>
          </a:p>
          <a:p>
            <a:r>
              <a:rPr lang="en-US" dirty="0"/>
              <a:t>Note the 4 conveyances of land, rail, air and sea</a:t>
            </a:r>
          </a:p>
          <a:p>
            <a:endParaRPr lang="en-US" dirty="0"/>
          </a:p>
        </p:txBody>
      </p:sp>
      <p:sp>
        <p:nvSpPr>
          <p:cNvPr id="4" name="Slide Number Placeholder 3"/>
          <p:cNvSpPr>
            <a:spLocks noGrp="1"/>
          </p:cNvSpPr>
          <p:nvPr>
            <p:ph type="sldNum" sz="quarter" idx="5"/>
          </p:nvPr>
        </p:nvSpPr>
        <p:spPr/>
        <p:txBody>
          <a:bodyPr/>
          <a:lstStyle/>
          <a:p>
            <a:fld id="{64433010-67A8-4D32-BF83-EAF3C3D73314}" type="slidenum">
              <a:rPr lang="en-US" smtClean="0"/>
              <a:t>3</a:t>
            </a:fld>
            <a:endParaRPr lang="en-US"/>
          </a:p>
        </p:txBody>
      </p:sp>
    </p:spTree>
    <p:extLst>
      <p:ext uri="{BB962C8B-B14F-4D97-AF65-F5344CB8AC3E}">
        <p14:creationId xmlns:p14="http://schemas.microsoft.com/office/powerpoint/2010/main" val="32699579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is important to understand that by definition a  broker is non-asset as they are “other than a motor carrier”</a:t>
            </a:r>
          </a:p>
        </p:txBody>
      </p:sp>
      <p:sp>
        <p:nvSpPr>
          <p:cNvPr id="4" name="Slide Number Placeholder 3"/>
          <p:cNvSpPr>
            <a:spLocks noGrp="1"/>
          </p:cNvSpPr>
          <p:nvPr>
            <p:ph type="sldNum" sz="quarter" idx="5"/>
          </p:nvPr>
        </p:nvSpPr>
        <p:spPr/>
        <p:txBody>
          <a:bodyPr/>
          <a:lstStyle/>
          <a:p>
            <a:fld id="{64433010-67A8-4D32-BF83-EAF3C3D73314}" type="slidenum">
              <a:rPr lang="en-US" smtClean="0"/>
              <a:t>4</a:t>
            </a:fld>
            <a:endParaRPr lang="en-US"/>
          </a:p>
        </p:txBody>
      </p:sp>
    </p:spTree>
    <p:extLst>
      <p:ext uri="{BB962C8B-B14F-4D97-AF65-F5344CB8AC3E}">
        <p14:creationId xmlns:p14="http://schemas.microsoft.com/office/powerpoint/2010/main" val="25342654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a truck broker is not legally liable by their authority with the FMCSA. That said, they are typically legally liable to the shipper by contract though the use of a legal agreement such as a broker shipper agreement indemnifying the shipper for loss.</a:t>
            </a:r>
          </a:p>
          <a:p>
            <a:r>
              <a:rPr lang="en-US" dirty="0"/>
              <a:t>The truck broker, in the hopes of not assuming the contractual liability exposure they just assumed, wants to take that exact contract and have the carrier indemnify the truck broker for any and all loss. This is done through a broker carrier agreement. The challenge is that the truck broker has one agreement with the carrier but will have many different agreements with their shippers.</a:t>
            </a:r>
          </a:p>
          <a:p>
            <a:r>
              <a:rPr lang="en-US" dirty="0"/>
              <a:t>To back up the carrier agreement and fill in any potential coverage gaps, the truck broker buys insurance. The challenge is does a broker know if their coverage is best-in-class or not. No! They need someone like GTU to show them why or why not. And rather than taking GTU’s word on it, corroborate it with counsel. </a:t>
            </a:r>
          </a:p>
          <a:p>
            <a:r>
              <a:rPr lang="en-US" dirty="0"/>
              <a:t>That way a business decision on the insured and uninsured risk can be made by the truck broker as to if the risk assumed and risk transfer is worth the reward.</a:t>
            </a:r>
          </a:p>
          <a:p>
            <a:r>
              <a:rPr lang="en-US" dirty="0"/>
              <a:t>There are 2000 Freight Forwarders and roughly 18,000  freight/truck brokers. We are trying to corner that business</a:t>
            </a:r>
          </a:p>
          <a:p>
            <a:endParaRPr lang="en-US" dirty="0"/>
          </a:p>
        </p:txBody>
      </p:sp>
      <p:sp>
        <p:nvSpPr>
          <p:cNvPr id="4" name="Slide Number Placeholder 3"/>
          <p:cNvSpPr>
            <a:spLocks noGrp="1"/>
          </p:cNvSpPr>
          <p:nvPr>
            <p:ph type="sldNum" sz="quarter" idx="5"/>
          </p:nvPr>
        </p:nvSpPr>
        <p:spPr/>
        <p:txBody>
          <a:bodyPr/>
          <a:lstStyle/>
          <a:p>
            <a:fld id="{64433010-67A8-4D32-BF83-EAF3C3D73314}" type="slidenum">
              <a:rPr lang="en-US" smtClean="0"/>
              <a:t>5</a:t>
            </a:fld>
            <a:endParaRPr lang="en-US"/>
          </a:p>
        </p:txBody>
      </p:sp>
    </p:spTree>
    <p:extLst>
      <p:ext uri="{BB962C8B-B14F-4D97-AF65-F5344CB8AC3E}">
        <p14:creationId xmlns:p14="http://schemas.microsoft.com/office/powerpoint/2010/main" val="27104349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u="none" dirty="0"/>
              <a:t>Note public liability for a logistics operation or truck broker is </a:t>
            </a:r>
            <a:r>
              <a:rPr lang="en-US" dirty="0"/>
              <a:t>not commercial auto liability (for a trucker), hired and non-owned liability. Explain the difference between Truck Broker Legal Liability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Cargo Liability for a logistics operation or truck broker is  motor truck cargo legal liability ( for a trucker) ; Ocean cargo and shippers interest policies can work but not provide defense and do not respond to legal liability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Professional Liability and E and O insurance provide coverage for financial loss due to a freight broker’s errors and omissions. Note this is not bodily injury, property damage, pollution or cargo liability.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General liability insures essentially premises exposure for public liability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Excess Liability typically covers excess of the public liability and sometimes general liability. Currently 30% of our customers purchase excess and we see it growing as shippers cannot get higher limits from their carriers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Freight Brokers Bond- paying if the carrier is paying</a:t>
            </a:r>
          </a:p>
          <a:p>
            <a:r>
              <a:rPr lang="en-US" sz="1200" kern="1200" dirty="0">
                <a:solidFill>
                  <a:schemeClr val="tx1"/>
                </a:solidFill>
                <a:effectLst/>
                <a:latin typeface="+mn-lt"/>
                <a:ea typeface="+mn-ea"/>
                <a:cs typeface="+mn-cs"/>
              </a:rPr>
              <a:t>THE CONCEPT OF INSURANCE VERSUS BONDS IN LOGISTICS INSURANCE</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Insurance- Insurance transfers risk of a specific event from the insured (policy holder) to the insurer. Example for logistics- the carrier has a cargo loss and his vehicle is not on this motor truck cargo policy so a contingent cargo claim is filed. Insurers charge rates that expect a certain number of claims and losses. With insurance, you pay a premium to reduce your risk. This is what we do daily at GTU.</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Bond- the bond applicant HOLDS the risk. Bonds are issued by surety companies that do not expect to have claims or losses and do not charge enough to pay for them. With a bond, the surety is backing the bond applicant's performance for the benefit of the party paying for the work. If a problem develops, </a:t>
            </a:r>
            <a:r>
              <a:rPr lang="en-US" sz="1200" i="1" kern="1200" dirty="0">
                <a:solidFill>
                  <a:schemeClr val="tx1"/>
                </a:solidFill>
                <a:effectLst/>
                <a:latin typeface="+mn-lt"/>
                <a:ea typeface="+mn-ea"/>
                <a:cs typeface="+mn-cs"/>
              </a:rPr>
              <a:t>it is still up to the applicant to solve it</a:t>
            </a:r>
            <a:r>
              <a:rPr lang="en-US" sz="1200" kern="1200" dirty="0">
                <a:solidFill>
                  <a:schemeClr val="tx1"/>
                </a:solidFill>
                <a:effectLst/>
                <a:latin typeface="+mn-lt"/>
                <a:ea typeface="+mn-ea"/>
                <a:cs typeface="+mn-cs"/>
              </a:rPr>
              <a:t>. In fact, with a freight broker’s bond, truck  brokers  give their indemnity to the surety (promise to reimburse the surety if they fail to perform and cause a loss.) So when a bond is in place, it is even more important for the truck broker to perform correctly. With bonds you pay the premium, but continue to hold the risk.</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Shipper’s Interest- the reason that national accounts are in the business- a) limits b) LTL 3) Carmack 4) enterprise customer 5) profit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u="none"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u="sng" dirty="0"/>
              <a:t>SHIPPER’S COUNSEL NEEDS TO REQUIRE THE CORRECT COVERAGE NOMENCLATURE IN BROKER-SHIPPER CONTRACTS!!!</a:t>
            </a:r>
          </a:p>
          <a:p>
            <a:endParaRPr lang="en-US" dirty="0"/>
          </a:p>
        </p:txBody>
      </p:sp>
      <p:sp>
        <p:nvSpPr>
          <p:cNvPr id="4" name="Slide Number Placeholder 3"/>
          <p:cNvSpPr>
            <a:spLocks noGrp="1"/>
          </p:cNvSpPr>
          <p:nvPr>
            <p:ph type="sldNum" sz="quarter" idx="5"/>
          </p:nvPr>
        </p:nvSpPr>
        <p:spPr/>
        <p:txBody>
          <a:bodyPr/>
          <a:lstStyle/>
          <a:p>
            <a:fld id="{64433010-67A8-4D32-BF83-EAF3C3D73314}" type="slidenum">
              <a:rPr lang="en-US" smtClean="0"/>
              <a:t>6</a:t>
            </a:fld>
            <a:endParaRPr lang="en-US"/>
          </a:p>
        </p:txBody>
      </p:sp>
    </p:spTree>
    <p:extLst>
      <p:ext uri="{BB962C8B-B14F-4D97-AF65-F5344CB8AC3E}">
        <p14:creationId xmlns:p14="http://schemas.microsoft.com/office/powerpoint/2010/main" val="3744464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Additional Insured  is provided typically for public liability and general liability exposures. We have seen it required on all coverages/policies. This endorsement requires the insurance to defend and indemnify the additional insured (shipper) to the extent the insured (freight broker) is legally liable. As a broker is now sharing insurance limits with the shipper, there is a need for more coverage (i.e. higher limits)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Loss Payee can be required on contingent cargo liability and cargo liability exposures. This endorsement  requires that the loss payee (shipper) be added on a claims check. Superfluous. I have never not seen a shipper’s name not on the check.</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Waiver of Subrogation- We have seen it on all lines. More relative on public liability and cargo. This endorsement bars the insurance company from seeking reimbursement for loss as a result of shipper liability. We have seen very few instances of a broker seeking retribution from a shipper. I have not seen a case where the truck broker or the truck broker’s insurance company has sued the shipper for loss. After all they would be suing their customer so you can see why that does not happen ( much).</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Primary and Non-Contributory makes the truck broker’s policy the first to respond if the broker and shipper are named in a lawsuit and obviates ramification of “other insurance” insurance  clauses or provisions. There is not another industry where the other insurance provisions have greater coverage ramifications than that of the truck broker industry. And how can you be primary and non-contributory on a contingent auto policy. The answer is you cannot.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30 day Notice of Cancellation requires prior shipper notification if the freight broker’s policy is cancelled. This gives the shipper more time to react to cancellation so they can find coverage or find someone else.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General Liability Per Location Aggregate requires limits per location so that the freight broker has more coverage. Ridiculous as the main exposure is in the public liability. Just another way of shipper’s counsel wasting everyone’s time.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64433010-67A8-4D32-BF83-EAF3C3D73314}" type="slidenum">
              <a:rPr lang="en-US" smtClean="0"/>
              <a:t>8</a:t>
            </a:fld>
            <a:endParaRPr lang="en-US"/>
          </a:p>
        </p:txBody>
      </p:sp>
    </p:spTree>
    <p:extLst>
      <p:ext uri="{BB962C8B-B14F-4D97-AF65-F5344CB8AC3E}">
        <p14:creationId xmlns:p14="http://schemas.microsoft.com/office/powerpoint/2010/main" val="20145069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is a failure to know the rules and the laws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49 USC This means that the agreement </a:t>
            </a:r>
            <a:r>
              <a:rPr lang="en-US" b="1" i="1" u="sng" dirty="0"/>
              <a:t>should not</a:t>
            </a:r>
            <a:r>
              <a:rPr lang="en-US" b="1" i="1" dirty="0"/>
              <a:t> </a:t>
            </a:r>
            <a:r>
              <a:rPr lang="en-US" dirty="0"/>
              <a:t>consider the broker as a carrier!  Nebulous terms of Subcontractor, Vendor, Service Provider,  etc. become problematic in a courtroom relative to how carriage in the supply chain was represented.</a:t>
            </a:r>
          </a:p>
          <a:p>
            <a:endParaRPr lang="en-US" dirty="0"/>
          </a:p>
        </p:txBody>
      </p:sp>
      <p:sp>
        <p:nvSpPr>
          <p:cNvPr id="4" name="Slide Number Placeholder 3"/>
          <p:cNvSpPr>
            <a:spLocks noGrp="1"/>
          </p:cNvSpPr>
          <p:nvPr>
            <p:ph type="sldNum" sz="quarter" idx="5"/>
          </p:nvPr>
        </p:nvSpPr>
        <p:spPr/>
        <p:txBody>
          <a:bodyPr/>
          <a:lstStyle/>
          <a:p>
            <a:fld id="{64433010-67A8-4D32-BF83-EAF3C3D73314}" type="slidenum">
              <a:rPr lang="en-US" smtClean="0"/>
              <a:t>9</a:t>
            </a:fld>
            <a:endParaRPr lang="en-US"/>
          </a:p>
        </p:txBody>
      </p:sp>
    </p:spTree>
    <p:extLst>
      <p:ext uri="{BB962C8B-B14F-4D97-AF65-F5344CB8AC3E}">
        <p14:creationId xmlns:p14="http://schemas.microsoft.com/office/powerpoint/2010/main" val="13432881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will go over each section individually</a:t>
            </a:r>
          </a:p>
          <a:p>
            <a:r>
              <a:rPr lang="en-US" dirty="0"/>
              <a:t>GTU’s Hudson forms are the nation’s best coverage forms. We even have the bridge endorsement for cargo since 90% of carriers only have a 100,000 limit</a:t>
            </a:r>
          </a:p>
        </p:txBody>
      </p:sp>
      <p:sp>
        <p:nvSpPr>
          <p:cNvPr id="4" name="Slide Number Placeholder 3"/>
          <p:cNvSpPr>
            <a:spLocks noGrp="1"/>
          </p:cNvSpPr>
          <p:nvPr>
            <p:ph type="sldNum" sz="quarter" idx="5"/>
          </p:nvPr>
        </p:nvSpPr>
        <p:spPr/>
        <p:txBody>
          <a:bodyPr/>
          <a:lstStyle/>
          <a:p>
            <a:fld id="{64433010-67A8-4D32-BF83-EAF3C3D73314}" type="slidenum">
              <a:rPr lang="en-US" smtClean="0"/>
              <a:t>10</a:t>
            </a:fld>
            <a:endParaRPr lang="en-US"/>
          </a:p>
        </p:txBody>
      </p:sp>
    </p:spTree>
    <p:extLst>
      <p:ext uri="{BB962C8B-B14F-4D97-AF65-F5344CB8AC3E}">
        <p14:creationId xmlns:p14="http://schemas.microsoft.com/office/powerpoint/2010/main" val="4951455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Combined authority issues- problematic/ brokerage exclusions</a:t>
            </a:r>
          </a:p>
          <a:p>
            <a:r>
              <a:rPr lang="en-US" dirty="0"/>
              <a:t>Affiliated problems- brokering back to affiliated carriers 30 to 40%- exposing 2 operations</a:t>
            </a:r>
          </a:p>
          <a:p>
            <a:r>
              <a:rPr lang="en-US" dirty="0"/>
              <a:t>Trailers is a new trend- a) shipper’s trailers b) rental trailers  c) affiliated truckers trailers- exclusions when insured uses their own equipment</a:t>
            </a:r>
          </a:p>
          <a:p>
            <a:r>
              <a:rPr lang="en-US" dirty="0"/>
              <a:t>Intrastate- lack of affiliation</a:t>
            </a:r>
          </a:p>
          <a:p>
            <a:r>
              <a:rPr lang="en-US" dirty="0"/>
              <a:t>3PL –operations what is under the authority and what is not- warehousing, billing, etc..</a:t>
            </a:r>
          </a:p>
          <a:p>
            <a:r>
              <a:rPr lang="en-US" dirty="0"/>
              <a:t>International- Cost of Goods Sea Act regulation- Mexico</a:t>
            </a:r>
          </a:p>
          <a:p>
            <a:endParaRPr lang="en-US" dirty="0"/>
          </a:p>
        </p:txBody>
      </p:sp>
      <p:sp>
        <p:nvSpPr>
          <p:cNvPr id="4" name="Slide Number Placeholder 3"/>
          <p:cNvSpPr>
            <a:spLocks noGrp="1"/>
          </p:cNvSpPr>
          <p:nvPr>
            <p:ph type="sldNum" sz="quarter" idx="5"/>
          </p:nvPr>
        </p:nvSpPr>
        <p:spPr/>
        <p:txBody>
          <a:bodyPr/>
          <a:lstStyle/>
          <a:p>
            <a:fld id="{64433010-67A8-4D32-BF83-EAF3C3D73314}" type="slidenum">
              <a:rPr lang="en-US" smtClean="0"/>
              <a:t>11</a:t>
            </a:fld>
            <a:endParaRPr lang="en-US"/>
          </a:p>
        </p:txBody>
      </p:sp>
    </p:spTree>
    <p:extLst>
      <p:ext uri="{BB962C8B-B14F-4D97-AF65-F5344CB8AC3E}">
        <p14:creationId xmlns:p14="http://schemas.microsoft.com/office/powerpoint/2010/main" val="141686270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4" name="Group 13"/>
          <p:cNvGrpSpPr/>
          <p:nvPr/>
        </p:nvGrpSpPr>
        <p:grpSpPr>
          <a:xfrm>
            <a:off x="-1588" y="0"/>
            <a:ext cx="12193588" cy="6861555"/>
            <a:chOff x="-1588" y="0"/>
            <a:chExt cx="12193588" cy="6861555"/>
          </a:xfrm>
        </p:grpSpPr>
        <p:sp>
          <p:nvSpPr>
            <p:cNvPr id="9" name="Rectangle 8"/>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a:prstGeom prst="rect">
            <a:avLst/>
          </a:prstGeo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tx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rot="5400000">
            <a:off x="10158984" y="1792224"/>
            <a:ext cx="990599" cy="304799"/>
          </a:xfrm>
        </p:spPr>
        <p:txBody>
          <a:bodyPr/>
          <a:lstStyle>
            <a:lvl1pPr algn="l">
              <a:defRPr b="0">
                <a:solidFill>
                  <a:schemeClr val="bg1"/>
                </a:solidFill>
              </a:defRPr>
            </a:lvl1pPr>
          </a:lstStyle>
          <a:p>
            <a:fld id="{08B9EBBA-996F-894A-B54A-D6246ED52CEA}" type="datetimeFigureOut">
              <a:rPr lang="en-US" smtClean="0"/>
              <a:pPr/>
              <a:t>1/23/20</a:t>
            </a:fld>
            <a:endParaRPr lang="en-US" dirty="0"/>
          </a:p>
        </p:txBody>
      </p:sp>
      <p:sp>
        <p:nvSpPr>
          <p:cNvPr id="5" name="Footer Placeholder 4"/>
          <p:cNvSpPr>
            <a:spLocks noGrp="1"/>
          </p:cNvSpPr>
          <p:nvPr>
            <p:ph type="ftr" sz="quarter" idx="11"/>
          </p:nvPr>
        </p:nvSpPr>
        <p:spPr>
          <a:xfrm rot="5400000">
            <a:off x="8951976" y="3227832"/>
            <a:ext cx="3867912" cy="310896"/>
          </a:xfrm>
        </p:spPr>
        <p:txBody>
          <a:bodyPr/>
          <a:lstStyle>
            <a:lvl1pPr>
              <a:defRPr sz="1000" b="0">
                <a:solidFill>
                  <a:schemeClr val="bg1"/>
                </a:solidFill>
              </a:defRPr>
            </a:lvl1pPr>
          </a:lstStyle>
          <a:p>
            <a:endParaRPr lang="en-US" dirty="0"/>
          </a:p>
        </p:txBody>
      </p:sp>
      <p:sp>
        <p:nvSpPr>
          <p:cNvPr id="8" name="Rectangle 7"/>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622311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grpSp>
        <p:nvGrpSpPr>
          <p:cNvPr id="17" name="Group 16"/>
          <p:cNvGrpSpPr/>
          <p:nvPr/>
        </p:nvGrpSpPr>
        <p:grpSpPr>
          <a:xfrm>
            <a:off x="-1588" y="0"/>
            <a:ext cx="12193588" cy="6861555"/>
            <a:chOff x="-1588" y="0"/>
            <a:chExt cx="12193588" cy="6861555"/>
          </a:xfrm>
        </p:grpSpPr>
        <p:sp>
          <p:nvSpPr>
            <p:cNvPr id="11" name="Rectangle 10"/>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7" y="4969927"/>
            <a:ext cx="8825657" cy="566738"/>
          </a:xfrm>
          <a:prstGeom prst="rect">
            <a:avLst/>
          </a:prstGeo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1154957" y="5536665"/>
            <a:ext cx="8825656" cy="493712"/>
          </a:xfrm>
        </p:spPr>
        <p:txBody>
          <a:bodyPr>
            <a:normAutofit/>
          </a:bodyPr>
          <a:lstStyle>
            <a:lvl1pPr marL="0" indent="0">
              <a:buNone/>
              <a:defRPr sz="12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09B482E8-6E0E-1B4F-B1FD-C69DB9E858D9}" type="datetimeFigureOut">
              <a:rPr lang="en-US" smtClean="0"/>
              <a:pPr/>
              <a:t>1/23/20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53798015"/>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16" name="Group 15"/>
          <p:cNvGrpSpPr/>
          <p:nvPr/>
        </p:nvGrpSpPr>
        <p:grpSpPr>
          <a:xfrm>
            <a:off x="-1588" y="0"/>
            <a:ext cx="12193588" cy="6861555"/>
            <a:chOff x="-1588" y="0"/>
            <a:chExt cx="12193588" cy="6861555"/>
          </a:xfrm>
        </p:grpSpPr>
        <p:sp>
          <p:nvSpPr>
            <p:cNvPr id="10" name="Rectangle 9"/>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0704"/>
            <a:ext cx="8833104" cy="1371600"/>
          </a:xfrm>
          <a:prstGeom prst="rect">
            <a:avLst/>
          </a:prstGeom>
        </p:spPr>
        <p:txBody>
          <a:bodyPr anchor="ctr" anchorCtr="0"/>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2144" y="3547872"/>
            <a:ext cx="8825659" cy="2478024"/>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09B482E8-6E0E-1B4F-B1FD-C69DB9E858D9}" type="datetimeFigureOut">
              <a:rPr lang="en-US" smtClean="0"/>
              <a:pPr/>
              <a:t>1/23/20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36041784"/>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7" name="Group 6"/>
          <p:cNvGrpSpPr/>
          <p:nvPr/>
        </p:nvGrpSpPr>
        <p:grpSpPr>
          <a:xfrm>
            <a:off x="-1588" y="0"/>
            <a:ext cx="12193588" cy="6861555"/>
            <a:chOff x="-1588" y="0"/>
            <a:chExt cx="12193588" cy="6861555"/>
          </a:xfrm>
        </p:grpSpPr>
        <p:sp>
          <p:nvSpPr>
            <p:cNvPr id="16" name="Rectangle 15"/>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Oval 17"/>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7"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2" name="TextBox 11"/>
          <p:cNvSpPr txBox="1"/>
          <p:nvPr/>
        </p:nvSpPr>
        <p:spPr bwMode="gray">
          <a:xfrm>
            <a:off x="898295" y="596767"/>
            <a:ext cx="801912" cy="156966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9600" dirty="0">
                <a:solidFill>
                  <a:schemeClr val="tx2">
                    <a:lumMod val="40000"/>
                    <a:lumOff val="60000"/>
                  </a:schemeClr>
                </a:solidFill>
              </a:rPr>
              <a:t>“</a:t>
            </a:r>
          </a:p>
        </p:txBody>
      </p:sp>
      <p:sp>
        <p:nvSpPr>
          <p:cNvPr id="15" name="TextBox 14"/>
          <p:cNvSpPr txBox="1"/>
          <p:nvPr/>
        </p:nvSpPr>
        <p:spPr bwMode="gray">
          <a:xfrm>
            <a:off x="9715063" y="2629300"/>
            <a:ext cx="801912" cy="156966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9600" dirty="0">
                <a:solidFill>
                  <a:schemeClr val="tx2">
                    <a:lumMod val="40000"/>
                    <a:lumOff val="60000"/>
                  </a:schemeClr>
                </a:solidFill>
              </a:rPr>
              <a:t>”</a:t>
            </a:r>
          </a:p>
        </p:txBody>
      </p:sp>
      <p:sp>
        <p:nvSpPr>
          <p:cNvPr id="2" name="Title 1"/>
          <p:cNvSpPr>
            <a:spLocks noGrp="1"/>
          </p:cNvSpPr>
          <p:nvPr>
            <p:ph type="title"/>
          </p:nvPr>
        </p:nvSpPr>
        <p:spPr>
          <a:xfrm>
            <a:off x="1574801" y="980517"/>
            <a:ext cx="8460983" cy="2698249"/>
          </a:xfrm>
          <a:prstGeom prst="rect">
            <a:avLst/>
          </a:prstGeom>
        </p:spPr>
        <p:txBody>
          <a:bodyPr anchor="ctr" anchorCtr="0"/>
          <a:lstStyle>
            <a:lvl1pPr>
              <a:defRPr sz="4000"/>
            </a:lvl1pPr>
          </a:lstStyle>
          <a:p>
            <a:r>
              <a:rPr lang="en-US"/>
              <a:t>Click to edit Master title style</a:t>
            </a:r>
            <a:endParaRPr lang="en-US" dirty="0"/>
          </a:p>
        </p:txBody>
      </p:sp>
      <p:sp>
        <p:nvSpPr>
          <p:cNvPr id="11" name="Text Placeholder 3"/>
          <p:cNvSpPr>
            <a:spLocks noGrp="1"/>
          </p:cNvSpPr>
          <p:nvPr>
            <p:ph type="body" sz="half" idx="14"/>
          </p:nvPr>
        </p:nvSpPr>
        <p:spPr bwMode="gray">
          <a:xfrm>
            <a:off x="1945945" y="3679987"/>
            <a:ext cx="7725772" cy="342174"/>
          </a:xfrm>
        </p:spPr>
        <p:txBody>
          <a:bodyPr vert="horz" lIns="91440" tIns="45720" rIns="91440" bIns="45720" rtlCol="0" anchor="t">
            <a:normAutofit/>
          </a:bodyPr>
          <a:lstStyle>
            <a:lvl1pPr>
              <a:buNone/>
              <a:defRPr lang="en-US" sz="1400" cap="small" dirty="0">
                <a:solidFill>
                  <a:schemeClr val="tx2">
                    <a:lumMod val="40000"/>
                    <a:lumOff val="60000"/>
                  </a:schemeClr>
                </a:solidFill>
                <a:latin typeface="+mn-lt"/>
              </a:defRPr>
            </a:lvl1pPr>
          </a:lstStyle>
          <a:p>
            <a:pPr marL="0" lvl="0" indent="0">
              <a:buNone/>
            </a:pPr>
            <a:r>
              <a:rPr lang="en-US"/>
              <a:t>Edit Master text styles</a:t>
            </a:r>
          </a:p>
        </p:txBody>
      </p:sp>
      <p:sp>
        <p:nvSpPr>
          <p:cNvPr id="10" name="Text Placeholder 3"/>
          <p:cNvSpPr>
            <a:spLocks noGrp="1"/>
          </p:cNvSpPr>
          <p:nvPr>
            <p:ph type="body" sz="half" idx="2"/>
          </p:nvPr>
        </p:nvSpPr>
        <p:spPr>
          <a:xfrm>
            <a:off x="1154954" y="5029198"/>
            <a:ext cx="8825659" cy="997858"/>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09B482E8-6E0E-1B4F-B1FD-C69DB9E858D9}" type="datetimeFigureOut">
              <a:rPr lang="en-US" smtClean="0"/>
              <a:pPr/>
              <a:t>1/23/20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23" name="Rectangle 2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69746303"/>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16" name="Group 15"/>
          <p:cNvGrpSpPr/>
          <p:nvPr/>
        </p:nvGrpSpPr>
        <p:grpSpPr>
          <a:xfrm>
            <a:off x="-1588" y="0"/>
            <a:ext cx="12193588" cy="6861555"/>
            <a:chOff x="-1588" y="0"/>
            <a:chExt cx="12193588" cy="6861555"/>
          </a:xfrm>
        </p:grpSpPr>
        <p:sp>
          <p:nvSpPr>
            <p:cNvPr id="11" name="Rectangle 10"/>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3525"/>
            <a:ext cx="8865623" cy="1819656"/>
          </a:xfrm>
          <a:prstGeom prst="rect">
            <a:avLst/>
          </a:prstGeo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9200"/>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9B482E8-6E0E-1B4F-B1FD-C69DB9E858D9}" type="datetimeFigureOut">
              <a:rPr lang="en-US" smtClean="0"/>
              <a:pPr/>
              <a:t>1/23/20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24118348"/>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3129168"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1154954" y="3179764"/>
            <a:ext cx="3129168"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4512721" y="2603500"/>
            <a:ext cx="3145380"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4512721" y="3179764"/>
            <a:ext cx="3145380"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886700" y="2595032"/>
            <a:ext cx="3161029" cy="58473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886700" y="3179764"/>
            <a:ext cx="3161029"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4384991" y="2603500"/>
            <a:ext cx="32564" cy="3423554"/>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5824" y="2603500"/>
            <a:ext cx="0" cy="3423554"/>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09B482E8-6E0E-1B4F-B1FD-C69DB9E858D9}" type="datetimeFigureOut">
              <a:rPr lang="en-US" smtClean="0"/>
              <a:pPr/>
              <a:t>1/23/20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44542135"/>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nchor="ctr" anchorCtr="0"/>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5"/>
            <a:ext cx="3050438" cy="576260"/>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9" name="Picture Placeholder 2"/>
          <p:cNvSpPr>
            <a:spLocks noGrp="1" noChangeAspect="1"/>
          </p:cNvSpPr>
          <p:nvPr>
            <p:ph type="pic" idx="15"/>
          </p:nvPr>
        </p:nvSpPr>
        <p:spPr>
          <a:xfrm>
            <a:off x="1334552" y="2610916"/>
            <a:ext cx="2691242" cy="1584094"/>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7"/>
            <a:ext cx="3050438"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4568865" y="4532842"/>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0" name="Picture Placeholder 2"/>
          <p:cNvSpPr>
            <a:spLocks noGrp="1" noChangeAspect="1"/>
          </p:cNvSpPr>
          <p:nvPr>
            <p:ph type="pic" idx="21"/>
          </p:nvPr>
        </p:nvSpPr>
        <p:spPr>
          <a:xfrm>
            <a:off x="474846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68865" y="5109108"/>
            <a:ext cx="3050438" cy="91257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983433" y="4532842"/>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3433" y="5109107"/>
            <a:ext cx="3050438" cy="91794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4384245" y="2603500"/>
            <a:ext cx="1" cy="3461811"/>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7352" y="2603500"/>
            <a:ext cx="0" cy="3461811"/>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09B482E8-6E0E-1B4F-B1FD-C69DB9E858D9}" type="datetimeFigureOut">
              <a:rPr lang="en-US" smtClean="0"/>
              <a:pPr/>
              <a:t>1/23/20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10344271"/>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595033"/>
            <a:ext cx="8825659" cy="3424768"/>
          </a:xfrm>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smtClean="0"/>
              <a:pPr/>
              <a:t>1/23/20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0006617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8" name="Group 7"/>
          <p:cNvGrpSpPr/>
          <p:nvPr/>
        </p:nvGrpSpPr>
        <p:grpSpPr>
          <a:xfrm>
            <a:off x="-1588" y="0"/>
            <a:ext cx="12193588" cy="6861555"/>
            <a:chOff x="-1588" y="0"/>
            <a:chExt cx="12193588" cy="6861555"/>
          </a:xfrm>
        </p:grpSpPr>
        <p:sp>
          <p:nvSpPr>
            <p:cNvPr id="15" name="Rectangle 14"/>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Rectangle 12"/>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6"/>
            <a:ext cx="1441567" cy="4748591"/>
          </a:xfrm>
          <a:prstGeom prst="rect">
            <a:avLst/>
          </a:prstGeo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5"/>
            <a:ext cx="6256025" cy="474859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smtClean="0"/>
              <a:pPr/>
              <a:t>1/23/20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20" name="Rectangle 1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0790929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2" name="Rectangle 11"/>
          <p:cNvSpPr/>
          <p:nvPr userDrawn="1"/>
        </p:nvSpPr>
        <p:spPr>
          <a:xfrm>
            <a:off x="0" y="0"/>
            <a:ext cx="12192000" cy="6858000"/>
          </a:xfrm>
          <a:prstGeom prst="rect">
            <a:avLst/>
          </a:prstGeom>
          <a:solidFill>
            <a:srgbClr val="4B4F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178593" y="1343117"/>
            <a:ext cx="7175207" cy="1990171"/>
          </a:xfrm>
        </p:spPr>
        <p:txBody>
          <a:bodyPr anchor="b">
            <a:noAutofit/>
          </a:bodyPr>
          <a:lstStyle>
            <a:lvl1pPr algn="r">
              <a:defRPr sz="5400" b="1" cap="all" baseline="0">
                <a:solidFill>
                  <a:srgbClr val="EEB22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Subtitle 2"/>
          <p:cNvSpPr>
            <a:spLocks noGrp="1"/>
          </p:cNvSpPr>
          <p:nvPr>
            <p:ph type="subTitle" idx="1"/>
          </p:nvPr>
        </p:nvSpPr>
        <p:spPr>
          <a:xfrm>
            <a:off x="4178593" y="3333288"/>
            <a:ext cx="7175205" cy="1135191"/>
          </a:xfrm>
        </p:spPr>
        <p:txBody>
          <a:bodyPr anchor="t">
            <a:noAutofit/>
          </a:bodyPr>
          <a:lstStyle>
            <a:lvl1pPr marL="0" indent="0" algn="r">
              <a:buNone/>
              <a:defRPr sz="2800">
                <a:solidFill>
                  <a:schemeClr val="bg1"/>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a:p>
            <a:endParaRPr lang="en-US" dirty="0"/>
          </a:p>
          <a:p>
            <a:endParaRPr lang="en-US" dirty="0"/>
          </a:p>
        </p:txBody>
      </p:sp>
      <p:sp>
        <p:nvSpPr>
          <p:cNvPr id="4" name="Date Placeholder 3"/>
          <p:cNvSpPr>
            <a:spLocks noGrp="1"/>
          </p:cNvSpPr>
          <p:nvPr>
            <p:ph type="dt" sz="half" idx="10"/>
          </p:nvPr>
        </p:nvSpPr>
        <p:spPr/>
        <p:txBody>
          <a:bodyPr/>
          <a:lstStyle>
            <a:lvl1pPr>
              <a:defRPr>
                <a:solidFill>
                  <a:schemeClr val="bg1"/>
                </a:solidFill>
                <a:latin typeface="Arial" panose="020B0604020202020204" pitchFamily="34" charset="0"/>
                <a:cs typeface="Arial" panose="020B0604020202020204" pitchFamily="34" charset="0"/>
              </a:defRPr>
            </a:lvl1pPr>
          </a:lstStyle>
          <a:p>
            <a:fld id="{D68B871F-4E5C-4DE7-9695-0EB312A9BB7F}" type="datetimeFigureOut">
              <a:rPr lang="en-US" smtClean="0"/>
              <a:pPr/>
              <a:t>1/23/20</a:t>
            </a:fld>
            <a:endParaRPr lang="en-US"/>
          </a:p>
        </p:txBody>
      </p:sp>
      <p:sp>
        <p:nvSpPr>
          <p:cNvPr id="6" name="Slide Number Placeholder 5"/>
          <p:cNvSpPr>
            <a:spLocks noGrp="1"/>
          </p:cNvSpPr>
          <p:nvPr>
            <p:ph type="sldNum" sz="quarter" idx="12"/>
          </p:nvPr>
        </p:nvSpPr>
        <p:spPr/>
        <p:txBody>
          <a:bodyPr/>
          <a:lstStyle>
            <a:lvl1pPr>
              <a:defRPr>
                <a:solidFill>
                  <a:schemeClr val="bg1"/>
                </a:solidFill>
                <a:latin typeface="Arial" panose="020B0604020202020204" pitchFamily="34" charset="0"/>
                <a:cs typeface="Arial" panose="020B0604020202020204" pitchFamily="34" charset="0"/>
              </a:defRPr>
            </a:lvl1pPr>
          </a:lstStyle>
          <a:p>
            <a:fld id="{DB7DEE46-E94C-4BAD-A45D-3191DCE24D96}" type="slidenum">
              <a:rPr lang="en-US" smtClean="0"/>
              <a:pPr/>
              <a:t>‹#›</a:t>
            </a:fld>
            <a:endParaRPr lang="en-US"/>
          </a:p>
        </p:txBody>
      </p:sp>
      <p:pic>
        <p:nvPicPr>
          <p:cNvPr id="13" name="Picture 12"/>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708174" y="1295791"/>
            <a:ext cx="3172688" cy="3172688"/>
          </a:xfrm>
          <a:prstGeom prst="rect">
            <a:avLst/>
          </a:prstGeom>
        </p:spPr>
      </p:pic>
    </p:spTree>
    <p:extLst>
      <p:ext uri="{BB962C8B-B14F-4D97-AF65-F5344CB8AC3E}">
        <p14:creationId xmlns:p14="http://schemas.microsoft.com/office/powerpoint/2010/main" val="37656579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ponsors Layout">
    <p:spTree>
      <p:nvGrpSpPr>
        <p:cNvPr id="1" name=""/>
        <p:cNvGrpSpPr/>
        <p:nvPr/>
      </p:nvGrpSpPr>
      <p:grpSpPr>
        <a:xfrm>
          <a:off x="0" y="0"/>
          <a:ext cx="0" cy="0"/>
          <a:chOff x="0" y="0"/>
          <a:chExt cx="0" cy="0"/>
        </a:xfrm>
      </p:grpSpPr>
      <p:sp>
        <p:nvSpPr>
          <p:cNvPr id="6" name="Rectangle 5"/>
          <p:cNvSpPr/>
          <p:nvPr userDrawn="1"/>
        </p:nvSpPr>
        <p:spPr>
          <a:xfrm>
            <a:off x="0" y="0"/>
            <a:ext cx="12192000" cy="1690688"/>
          </a:xfrm>
          <a:prstGeom prst="rect">
            <a:avLst/>
          </a:prstGeom>
          <a:solidFill>
            <a:srgbClr val="F0B3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lvl1pPr algn="l">
              <a:defRPr b="0" baseline="0">
                <a:solidFill>
                  <a:schemeClr val="bg1"/>
                </a:solidFill>
              </a:defRPr>
            </a:lvl1pPr>
          </a:lstStyle>
          <a:p>
            <a:endParaRPr lang="en-US" dirty="0"/>
          </a:p>
        </p:txBody>
      </p:sp>
      <p:sp>
        <p:nvSpPr>
          <p:cNvPr id="3" name="Date Placeholder 2"/>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D68B871F-4E5C-4DE7-9695-0EB312A9BB7F}" type="datetimeFigureOut">
              <a:rPr lang="en-US" smtClean="0"/>
              <a:pPr/>
              <a:t>1/23/20</a:t>
            </a:fld>
            <a:endParaRPr lang="en-US" dirty="0"/>
          </a:p>
        </p:txBody>
      </p:sp>
      <p:sp>
        <p:nvSpPr>
          <p:cNvPr id="4" name="Slide Number Placeholder 3"/>
          <p:cNvSpPr>
            <a:spLocks noGrp="1"/>
          </p:cNvSpPr>
          <p:nvPr>
            <p:ph type="sldNum" sz="quarter" idx="11"/>
          </p:nvPr>
        </p:nvSpPr>
        <p:spPr/>
        <p:txBody>
          <a:bodyPr/>
          <a:lstStyle>
            <a:lvl1pPr>
              <a:defRPr>
                <a:latin typeface="Arial" panose="020B0604020202020204" pitchFamily="34" charset="0"/>
                <a:cs typeface="Arial" panose="020B0604020202020204" pitchFamily="34" charset="0"/>
              </a:defRPr>
            </a:lvl1pPr>
          </a:lstStyle>
          <a:p>
            <a:fld id="{DB7DEE46-E94C-4BAD-A45D-3191DCE24D96}" type="slidenum">
              <a:rPr lang="en-US" smtClean="0"/>
              <a:pPr/>
              <a:t>‹#›</a:t>
            </a:fld>
            <a:endParaRPr lang="en-US"/>
          </a:p>
        </p:txBody>
      </p:sp>
      <p:pic>
        <p:nvPicPr>
          <p:cNvPr id="5" name="Picture 4"/>
          <p:cNvPicPr>
            <a:picLocks noChangeAspect="1"/>
          </p:cNvPicPr>
          <p:nvPr userDrawn="1"/>
        </p:nvPicPr>
        <p:blipFill>
          <a:blip r:embed="rId2"/>
          <a:stretch>
            <a:fillRect/>
          </a:stretch>
        </p:blipFill>
        <p:spPr>
          <a:xfrm>
            <a:off x="381000" y="2476500"/>
            <a:ext cx="11430000" cy="1905000"/>
          </a:xfrm>
          <a:prstGeom prst="rect">
            <a:avLst/>
          </a:prstGeom>
        </p:spPr>
      </p:pic>
    </p:spTree>
    <p:extLst>
      <p:ext uri="{BB962C8B-B14F-4D97-AF65-F5344CB8AC3E}">
        <p14:creationId xmlns:p14="http://schemas.microsoft.com/office/powerpoint/2010/main" val="22706676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9"/>
            <a:ext cx="8825659" cy="706964"/>
          </a:xfrm>
          <a:prstGeom prst="rect">
            <a:avLst/>
          </a:prstGeom>
        </p:spPr>
        <p:txBody>
          <a:bodyPr anchor="ct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smtClean="0"/>
              <a:pPr/>
              <a:t>1/23/20</a:t>
            </a:fld>
            <a:endParaRPr lang="en-US" dirty="0"/>
          </a:p>
        </p:txBody>
      </p:sp>
      <p:sp>
        <p:nvSpPr>
          <p:cNvPr id="5" name="Footer Placeholder 4"/>
          <p:cNvSpPr>
            <a:spLocks noGrp="1"/>
          </p:cNvSpPr>
          <p:nvPr>
            <p:ph type="ftr" sz="quarter" idx="11"/>
          </p:nvPr>
        </p:nvSpPr>
        <p:spPr/>
        <p:txBody>
          <a:bodyPr/>
          <a:lstStyle>
            <a:lvl1pPr>
              <a:defRPr sz="1000" b="1"/>
            </a:lvl1p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8725203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D68B871F-4E5C-4DE7-9695-0EB312A9BB7F}" type="datetimeFigureOut">
              <a:rPr lang="en-US" smtClean="0"/>
              <a:pPr/>
              <a:t>1/23/20</a:t>
            </a:fld>
            <a:endParaRPr lang="en-US"/>
          </a:p>
        </p:txBody>
      </p:sp>
      <p:sp>
        <p:nvSpPr>
          <p:cNvPr id="6" name="Slide Number Placeholder 5"/>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DB7DEE46-E94C-4BAD-A45D-3191DCE24D96}" type="slidenum">
              <a:rPr lang="en-US" smtClean="0"/>
              <a:pPr/>
              <a:t>‹#›</a:t>
            </a:fld>
            <a:endParaRPr lang="en-US"/>
          </a:p>
        </p:txBody>
      </p:sp>
    </p:spTree>
    <p:extLst>
      <p:ext uri="{BB962C8B-B14F-4D97-AF65-F5344CB8AC3E}">
        <p14:creationId xmlns:p14="http://schemas.microsoft.com/office/powerpoint/2010/main" val="135850264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1">
    <p:spTree>
      <p:nvGrpSpPr>
        <p:cNvPr id="1" name=""/>
        <p:cNvGrpSpPr/>
        <p:nvPr/>
      </p:nvGrpSpPr>
      <p:grpSpPr>
        <a:xfrm>
          <a:off x="0" y="0"/>
          <a:ext cx="0" cy="0"/>
          <a:chOff x="0" y="0"/>
          <a:chExt cx="0" cy="0"/>
        </a:xfrm>
      </p:grpSpPr>
      <p:sp>
        <p:nvSpPr>
          <p:cNvPr id="7" name="Rectangle 6"/>
          <p:cNvSpPr/>
          <p:nvPr userDrawn="1"/>
        </p:nvSpPr>
        <p:spPr>
          <a:xfrm>
            <a:off x="0" y="0"/>
            <a:ext cx="12192000" cy="6858000"/>
          </a:xfrm>
          <a:prstGeom prst="rect">
            <a:avLst/>
          </a:prstGeom>
          <a:solidFill>
            <a:srgbClr val="F0B3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1850" y="1709738"/>
            <a:ext cx="10515600" cy="2852737"/>
          </a:xfrm>
        </p:spPr>
        <p:txBody>
          <a:bodyPr anchor="b">
            <a:normAutofit/>
          </a:bodyPr>
          <a:lstStyle>
            <a:lvl1pPr>
              <a:defRPr sz="5400" b="1" cap="all" baseline="0">
                <a:latin typeface="Arial Narrow" panose="020B0606020202030204" pitchFamily="34" charset="0"/>
              </a:defRPr>
            </a:lvl1pPr>
          </a:lstStyle>
          <a:p>
            <a:r>
              <a:rPr lang="en-US" dirty="0"/>
              <a:t>Click to edit Master title style</a:t>
            </a:r>
          </a:p>
        </p:txBody>
      </p:sp>
      <p:sp>
        <p:nvSpPr>
          <p:cNvPr id="3" name="Text Placeholder 2"/>
          <p:cNvSpPr>
            <a:spLocks noGrp="1"/>
          </p:cNvSpPr>
          <p:nvPr>
            <p:ph type="body" idx="1"/>
          </p:nvPr>
        </p:nvSpPr>
        <p:spPr>
          <a:xfrm>
            <a:off x="831850" y="4859079"/>
            <a:ext cx="10515600" cy="1230571"/>
          </a:xfrm>
        </p:spPr>
        <p:txBody>
          <a:bodyPr>
            <a:normAutofit/>
          </a:bodyPr>
          <a:lstStyle>
            <a:lvl1pPr marL="0" indent="0">
              <a:buNone/>
              <a:defRPr sz="3200">
                <a:solidFill>
                  <a:schemeClr val="bg1"/>
                </a:solidFill>
                <a:latin typeface="Gotham Book" panose="02000604040000020004" pitchFamily="50"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D68B871F-4E5C-4DE7-9695-0EB312A9BB7F}" type="datetimeFigureOut">
              <a:rPr lang="en-US" smtClean="0"/>
              <a:t>1/23/20</a:t>
            </a:fld>
            <a:endParaRPr lang="en-US"/>
          </a:p>
        </p:txBody>
      </p:sp>
      <p:sp>
        <p:nvSpPr>
          <p:cNvPr id="6" name="Slide Number Placeholder 5"/>
          <p:cNvSpPr>
            <a:spLocks noGrp="1"/>
          </p:cNvSpPr>
          <p:nvPr>
            <p:ph type="sldNum" sz="quarter" idx="12"/>
          </p:nvPr>
        </p:nvSpPr>
        <p:spPr/>
        <p:txBody>
          <a:bodyPr/>
          <a:lstStyle/>
          <a:p>
            <a:fld id="{DB7DEE46-E94C-4BAD-A45D-3191DCE24D96}" type="slidenum">
              <a:rPr lang="en-US" smtClean="0"/>
              <a:t>‹#›</a:t>
            </a:fld>
            <a:endParaRPr lang="en-US"/>
          </a:p>
        </p:txBody>
      </p:sp>
      <p:pic>
        <p:nvPicPr>
          <p:cNvPr id="9" name="Picture 8"/>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54469" y="337694"/>
            <a:ext cx="1372044" cy="1372044"/>
          </a:xfrm>
          <a:prstGeom prst="rect">
            <a:avLst/>
          </a:prstGeom>
        </p:spPr>
      </p:pic>
      <p:cxnSp>
        <p:nvCxnSpPr>
          <p:cNvPr id="10" name="Straight Connector 9"/>
          <p:cNvCxnSpPr/>
          <p:nvPr userDrawn="1"/>
        </p:nvCxnSpPr>
        <p:spPr>
          <a:xfrm>
            <a:off x="831850" y="4720856"/>
            <a:ext cx="7663564"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9429268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secHead" preserve="1">
  <p:cSld name="Section Header 2">
    <p:spTree>
      <p:nvGrpSpPr>
        <p:cNvPr id="1" name=""/>
        <p:cNvGrpSpPr/>
        <p:nvPr/>
      </p:nvGrpSpPr>
      <p:grpSpPr>
        <a:xfrm>
          <a:off x="0" y="0"/>
          <a:ext cx="0" cy="0"/>
          <a:chOff x="0" y="0"/>
          <a:chExt cx="0" cy="0"/>
        </a:xfrm>
      </p:grpSpPr>
      <p:sp>
        <p:nvSpPr>
          <p:cNvPr id="7" name="Rectangle 6"/>
          <p:cNvSpPr/>
          <p:nvPr userDrawn="1"/>
        </p:nvSpPr>
        <p:spPr>
          <a:xfrm>
            <a:off x="0" y="0"/>
            <a:ext cx="12192000" cy="6858000"/>
          </a:xfrm>
          <a:prstGeom prst="rect">
            <a:avLst/>
          </a:prstGeom>
          <a:solidFill>
            <a:srgbClr val="4B4F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1850" y="1709738"/>
            <a:ext cx="10515600" cy="2852737"/>
          </a:xfrm>
        </p:spPr>
        <p:txBody>
          <a:bodyPr anchor="b">
            <a:normAutofit/>
          </a:bodyPr>
          <a:lstStyle>
            <a:lvl1pPr>
              <a:defRPr sz="5400" b="1" cap="all" baseline="0">
                <a:solidFill>
                  <a:srgbClr val="F0B323"/>
                </a:solidFill>
                <a:latin typeface="Arial Narrow" panose="020B0606020202030204" pitchFamily="34" charset="0"/>
              </a:defRPr>
            </a:lvl1pPr>
          </a:lstStyle>
          <a:p>
            <a:r>
              <a:rPr lang="en-US" dirty="0"/>
              <a:t>Click to edit Master title style</a:t>
            </a:r>
          </a:p>
        </p:txBody>
      </p:sp>
      <p:sp>
        <p:nvSpPr>
          <p:cNvPr id="3" name="Text Placeholder 2"/>
          <p:cNvSpPr>
            <a:spLocks noGrp="1"/>
          </p:cNvSpPr>
          <p:nvPr>
            <p:ph type="body" idx="1"/>
          </p:nvPr>
        </p:nvSpPr>
        <p:spPr>
          <a:xfrm>
            <a:off x="831850" y="4912242"/>
            <a:ext cx="10515600" cy="1177408"/>
          </a:xfrm>
        </p:spPr>
        <p:txBody>
          <a:bodyPr>
            <a:normAutofit/>
          </a:bodyPr>
          <a:lstStyle>
            <a:lvl1pPr marL="0" indent="0">
              <a:buNone/>
              <a:defRPr sz="3200">
                <a:solidFill>
                  <a:schemeClr val="bg1"/>
                </a:solidFill>
                <a:latin typeface="Gotham Book" panose="02000604040000020004" pitchFamily="50"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D68B871F-4E5C-4DE7-9695-0EB312A9BB7F}" type="datetimeFigureOut">
              <a:rPr lang="en-US" smtClean="0"/>
              <a:t>1/23/20</a:t>
            </a:fld>
            <a:endParaRPr lang="en-US"/>
          </a:p>
        </p:txBody>
      </p:sp>
      <p:sp>
        <p:nvSpPr>
          <p:cNvPr id="6" name="Slide Number Placeholder 5"/>
          <p:cNvSpPr>
            <a:spLocks noGrp="1"/>
          </p:cNvSpPr>
          <p:nvPr>
            <p:ph type="sldNum" sz="quarter" idx="12"/>
          </p:nvPr>
        </p:nvSpPr>
        <p:spPr/>
        <p:txBody>
          <a:bodyPr/>
          <a:lstStyle/>
          <a:p>
            <a:fld id="{DB7DEE46-E94C-4BAD-A45D-3191DCE24D96}" type="slidenum">
              <a:rPr lang="en-US" smtClean="0"/>
              <a:t>‹#›</a:t>
            </a:fld>
            <a:endParaRPr lang="en-US"/>
          </a:p>
        </p:txBody>
      </p:sp>
      <p:pic>
        <p:nvPicPr>
          <p:cNvPr id="9" name="Picture 8"/>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54469" y="337694"/>
            <a:ext cx="1372044" cy="1372044"/>
          </a:xfrm>
          <a:prstGeom prst="rect">
            <a:avLst/>
          </a:prstGeom>
        </p:spPr>
      </p:pic>
      <p:cxnSp>
        <p:nvCxnSpPr>
          <p:cNvPr id="8" name="Straight Connector 7"/>
          <p:cNvCxnSpPr/>
          <p:nvPr userDrawn="1"/>
        </p:nvCxnSpPr>
        <p:spPr>
          <a:xfrm>
            <a:off x="831850" y="4720856"/>
            <a:ext cx="7663564"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291020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68B871F-4E5C-4DE7-9695-0EB312A9BB7F}" type="datetimeFigureOut">
              <a:rPr lang="en-US" smtClean="0"/>
              <a:t>1/23/20</a:t>
            </a:fld>
            <a:endParaRPr lang="en-US"/>
          </a:p>
        </p:txBody>
      </p:sp>
      <p:sp>
        <p:nvSpPr>
          <p:cNvPr id="7" name="Slide Number Placeholder 6"/>
          <p:cNvSpPr>
            <a:spLocks noGrp="1"/>
          </p:cNvSpPr>
          <p:nvPr>
            <p:ph type="sldNum" sz="quarter" idx="12"/>
          </p:nvPr>
        </p:nvSpPr>
        <p:spPr/>
        <p:txBody>
          <a:bodyPr/>
          <a:lstStyle/>
          <a:p>
            <a:fld id="{DB7DEE46-E94C-4BAD-A45D-3191DCE24D96}" type="slidenum">
              <a:rPr lang="en-US" smtClean="0"/>
              <a:t>‹#›</a:t>
            </a:fld>
            <a:endParaRPr lang="en-US"/>
          </a:p>
        </p:txBody>
      </p:sp>
    </p:spTree>
    <p:extLst>
      <p:ext uri="{BB962C8B-B14F-4D97-AF65-F5344CB8AC3E}">
        <p14:creationId xmlns:p14="http://schemas.microsoft.com/office/powerpoint/2010/main" val="304993718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68B871F-4E5C-4DE7-9695-0EB312A9BB7F}" type="datetimeFigureOut">
              <a:rPr lang="en-US" smtClean="0"/>
              <a:t>1/23/20</a:t>
            </a:fld>
            <a:endParaRPr lang="en-US"/>
          </a:p>
        </p:txBody>
      </p:sp>
      <p:sp>
        <p:nvSpPr>
          <p:cNvPr id="9" name="Slide Number Placeholder 8"/>
          <p:cNvSpPr>
            <a:spLocks noGrp="1"/>
          </p:cNvSpPr>
          <p:nvPr>
            <p:ph type="sldNum" sz="quarter" idx="12"/>
          </p:nvPr>
        </p:nvSpPr>
        <p:spPr/>
        <p:txBody>
          <a:bodyPr/>
          <a:lstStyle/>
          <a:p>
            <a:fld id="{DB7DEE46-E94C-4BAD-A45D-3191DCE24D96}" type="slidenum">
              <a:rPr lang="en-US" smtClean="0"/>
              <a:t>‹#›</a:t>
            </a:fld>
            <a:endParaRPr lang="en-US"/>
          </a:p>
        </p:txBody>
      </p:sp>
    </p:spTree>
    <p:extLst>
      <p:ext uri="{BB962C8B-B14F-4D97-AF65-F5344CB8AC3E}">
        <p14:creationId xmlns:p14="http://schemas.microsoft.com/office/powerpoint/2010/main" val="220579377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D68B871F-4E5C-4DE7-9695-0EB312A9BB7F}" type="datetimeFigureOut">
              <a:rPr lang="en-US" smtClean="0"/>
              <a:t>1/23/20</a:t>
            </a:fld>
            <a:endParaRPr lang="en-US"/>
          </a:p>
        </p:txBody>
      </p:sp>
      <p:sp>
        <p:nvSpPr>
          <p:cNvPr id="5" name="Slide Number Placeholder 4"/>
          <p:cNvSpPr>
            <a:spLocks noGrp="1"/>
          </p:cNvSpPr>
          <p:nvPr>
            <p:ph type="sldNum" sz="quarter" idx="12"/>
          </p:nvPr>
        </p:nvSpPr>
        <p:spPr/>
        <p:txBody>
          <a:bodyPr/>
          <a:lstStyle/>
          <a:p>
            <a:fld id="{DB7DEE46-E94C-4BAD-A45D-3191DCE24D96}" type="slidenum">
              <a:rPr lang="en-US" smtClean="0"/>
              <a:t>‹#›</a:t>
            </a:fld>
            <a:endParaRPr lang="en-US"/>
          </a:p>
        </p:txBody>
      </p:sp>
    </p:spTree>
    <p:extLst>
      <p:ext uri="{BB962C8B-B14F-4D97-AF65-F5344CB8AC3E}">
        <p14:creationId xmlns:p14="http://schemas.microsoft.com/office/powerpoint/2010/main" val="48980723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8B871F-4E5C-4DE7-9695-0EB312A9BB7F}" type="datetimeFigureOut">
              <a:rPr lang="en-US" smtClean="0"/>
              <a:t>1/23/20</a:t>
            </a:fld>
            <a:endParaRPr lang="en-US"/>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DB7DEE46-E94C-4BAD-A45D-3191DCE24D96}" type="slidenum">
              <a:rPr lang="en-US" smtClean="0"/>
              <a:t>‹#›</a:t>
            </a:fld>
            <a:endParaRPr lang="en-US"/>
          </a:p>
        </p:txBody>
      </p:sp>
      <p:sp>
        <p:nvSpPr>
          <p:cNvPr id="5" name="Rectangle 4"/>
          <p:cNvSpPr/>
          <p:nvPr userDrawn="1"/>
        </p:nvSpPr>
        <p:spPr>
          <a:xfrm>
            <a:off x="0" y="0"/>
            <a:ext cx="12192000" cy="685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5553543" y="5763595"/>
            <a:ext cx="1084914" cy="957880"/>
          </a:xfrm>
          <a:prstGeom prst="rect">
            <a:avLst/>
          </a:prstGeom>
        </p:spPr>
      </p:pic>
    </p:spTree>
    <p:extLst>
      <p:ext uri="{BB962C8B-B14F-4D97-AF65-F5344CB8AC3E}">
        <p14:creationId xmlns:p14="http://schemas.microsoft.com/office/powerpoint/2010/main" val="358072832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8199" y="0"/>
            <a:ext cx="3932237" cy="136585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1786270"/>
            <a:ext cx="6172200" cy="407478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838200" y="1786271"/>
            <a:ext cx="3932237" cy="407478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68B871F-4E5C-4DE7-9695-0EB312A9BB7F}" type="datetimeFigureOut">
              <a:rPr lang="en-US" smtClean="0"/>
              <a:t>1/23/20</a:t>
            </a:fld>
            <a:endParaRPr lang="en-US"/>
          </a:p>
        </p:txBody>
      </p:sp>
      <p:sp>
        <p:nvSpPr>
          <p:cNvPr id="7" name="Slide Number Placeholder 6"/>
          <p:cNvSpPr>
            <a:spLocks noGrp="1"/>
          </p:cNvSpPr>
          <p:nvPr>
            <p:ph type="sldNum" sz="quarter" idx="12"/>
          </p:nvPr>
        </p:nvSpPr>
        <p:spPr/>
        <p:txBody>
          <a:bodyPr/>
          <a:lstStyle/>
          <a:p>
            <a:fld id="{DB7DEE46-E94C-4BAD-A45D-3191DCE24D96}" type="slidenum">
              <a:rPr lang="en-US" smtClean="0"/>
              <a:t>‹#›</a:t>
            </a:fld>
            <a:endParaRPr lang="en-US"/>
          </a:p>
        </p:txBody>
      </p:sp>
    </p:spTree>
    <p:extLst>
      <p:ext uri="{BB962C8B-B14F-4D97-AF65-F5344CB8AC3E}">
        <p14:creationId xmlns:p14="http://schemas.microsoft.com/office/powerpoint/2010/main" val="124461999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8200" y="85059"/>
            <a:ext cx="3932237" cy="1345019"/>
          </a:xfrm>
        </p:spPr>
        <p:txBody>
          <a:bodyPr anchor="b"/>
          <a:lstStyle>
            <a:lvl1pPr>
              <a:defRPr sz="3200"/>
            </a:lvl1pPr>
          </a:lstStyle>
          <a:p>
            <a:r>
              <a:rPr lang="en-US" dirty="0"/>
              <a:t>Click to edit Master title style</a:t>
            </a:r>
          </a:p>
        </p:txBody>
      </p:sp>
      <p:sp>
        <p:nvSpPr>
          <p:cNvPr id="3" name="Picture Placeholder 2"/>
          <p:cNvSpPr>
            <a:spLocks noGrp="1"/>
          </p:cNvSpPr>
          <p:nvPr>
            <p:ph type="pic" idx="1"/>
          </p:nvPr>
        </p:nvSpPr>
        <p:spPr>
          <a:xfrm>
            <a:off x="5183188" y="1775637"/>
            <a:ext cx="6172200" cy="408541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1775637"/>
            <a:ext cx="3932237" cy="409335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68B871F-4E5C-4DE7-9695-0EB312A9BB7F}" type="datetimeFigureOut">
              <a:rPr lang="en-US" smtClean="0"/>
              <a:t>1/23/20</a:t>
            </a:fld>
            <a:endParaRPr lang="en-US"/>
          </a:p>
        </p:txBody>
      </p:sp>
      <p:sp>
        <p:nvSpPr>
          <p:cNvPr id="7" name="Slide Number Placeholder 6"/>
          <p:cNvSpPr>
            <a:spLocks noGrp="1"/>
          </p:cNvSpPr>
          <p:nvPr>
            <p:ph type="sldNum" sz="quarter" idx="12"/>
          </p:nvPr>
        </p:nvSpPr>
        <p:spPr/>
        <p:txBody>
          <a:bodyPr/>
          <a:lstStyle/>
          <a:p>
            <a:fld id="{DB7DEE46-E94C-4BAD-A45D-3191DCE24D96}" type="slidenum">
              <a:rPr lang="en-US" smtClean="0"/>
              <a:t>‹#›</a:t>
            </a:fld>
            <a:endParaRPr lang="en-US"/>
          </a:p>
        </p:txBody>
      </p:sp>
    </p:spTree>
    <p:extLst>
      <p:ext uri="{BB962C8B-B14F-4D97-AF65-F5344CB8AC3E}">
        <p14:creationId xmlns:p14="http://schemas.microsoft.com/office/powerpoint/2010/main" val="13819729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D68B871F-4E5C-4DE7-9695-0EB312A9BB7F}" type="datetimeFigureOut">
              <a:rPr lang="en-US" smtClean="0"/>
              <a:t>1/23/20</a:t>
            </a:fld>
            <a:endParaRPr lang="en-US"/>
          </a:p>
        </p:txBody>
      </p:sp>
      <p:sp>
        <p:nvSpPr>
          <p:cNvPr id="6" name="Slide Number Placeholder 5"/>
          <p:cNvSpPr>
            <a:spLocks noGrp="1"/>
          </p:cNvSpPr>
          <p:nvPr>
            <p:ph type="sldNum" sz="quarter" idx="12"/>
          </p:nvPr>
        </p:nvSpPr>
        <p:spPr/>
        <p:txBody>
          <a:bodyPr/>
          <a:lstStyle/>
          <a:p>
            <a:fld id="{DB7DEE46-E94C-4BAD-A45D-3191DCE24D96}" type="slidenum">
              <a:rPr lang="en-US" smtClean="0"/>
              <a:t>‹#›</a:t>
            </a:fld>
            <a:endParaRPr lang="en-US"/>
          </a:p>
        </p:txBody>
      </p:sp>
    </p:spTree>
    <p:extLst>
      <p:ext uri="{BB962C8B-B14F-4D97-AF65-F5344CB8AC3E}">
        <p14:creationId xmlns:p14="http://schemas.microsoft.com/office/powerpoint/2010/main" val="10313281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17" name="Group 16"/>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Rectangle 8"/>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9192"/>
            <a:ext cx="4343400" cy="2286000"/>
          </a:xfrm>
          <a:prstGeom prst="rect">
            <a:avLst/>
          </a:prstGeom>
        </p:spPr>
        <p:txBody>
          <a:bodyPr anchor="ctr" anchorCtr="0"/>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4576" y="2679192"/>
            <a:ext cx="3758184" cy="2286000"/>
          </a:xfrm>
        </p:spPr>
        <p:txBody>
          <a:bodyPr anchor="ctr" anchorCtr="0"/>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DFA1846-DA80-1C48-A609-854EA85C59AD}" type="datetimeFigureOut">
              <a:rPr lang="en-US" smtClean="0"/>
              <a:pPr/>
              <a:t>1/23/20</a:t>
            </a:fld>
            <a:endParaRPr lang="en-US" dirty="0"/>
          </a:p>
        </p:txBody>
      </p:sp>
      <p:sp>
        <p:nvSpPr>
          <p:cNvPr id="5" name="Footer Placeholder 4"/>
          <p:cNvSpPr>
            <a:spLocks noGrp="1"/>
          </p:cNvSpPr>
          <p:nvPr>
            <p:ph type="ftr" sz="quarter" idx="11"/>
          </p:nvPr>
        </p:nvSpPr>
        <p:spPr/>
        <p:txBody>
          <a:bodyPr/>
          <a:lstStyle>
            <a:lvl1pPr>
              <a:defRPr sz="1000" b="1"/>
            </a:lvl1pPr>
          </a:lstStyle>
          <a:p>
            <a:endParaRPr lang="en-US" dirty="0"/>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5111536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1648047"/>
            <a:ext cx="2628900" cy="4528916"/>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838200" y="1648047"/>
            <a:ext cx="7734300" cy="4528916"/>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D68B871F-4E5C-4DE7-9695-0EB312A9BB7F}" type="datetimeFigureOut">
              <a:rPr lang="en-US" smtClean="0"/>
              <a:t>1/23/20</a:t>
            </a:fld>
            <a:endParaRPr lang="en-US"/>
          </a:p>
        </p:txBody>
      </p:sp>
      <p:sp>
        <p:nvSpPr>
          <p:cNvPr id="6" name="Slide Number Placeholder 5"/>
          <p:cNvSpPr>
            <a:spLocks noGrp="1"/>
          </p:cNvSpPr>
          <p:nvPr>
            <p:ph type="sldNum" sz="quarter" idx="12"/>
          </p:nvPr>
        </p:nvSpPr>
        <p:spPr/>
        <p:txBody>
          <a:bodyPr/>
          <a:lstStyle/>
          <a:p>
            <a:fld id="{DB7DEE46-E94C-4BAD-A45D-3191DCE24D96}" type="slidenum">
              <a:rPr lang="en-US" smtClean="0"/>
              <a:t>‹#›</a:t>
            </a:fld>
            <a:endParaRPr lang="en-US"/>
          </a:p>
        </p:txBody>
      </p:sp>
    </p:spTree>
    <p:extLst>
      <p:ext uri="{BB962C8B-B14F-4D97-AF65-F5344CB8AC3E}">
        <p14:creationId xmlns:p14="http://schemas.microsoft.com/office/powerpoint/2010/main" val="404988937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End Layout">
    <p:spTree>
      <p:nvGrpSpPr>
        <p:cNvPr id="1" name=""/>
        <p:cNvGrpSpPr/>
        <p:nvPr/>
      </p:nvGrpSpPr>
      <p:grpSpPr>
        <a:xfrm>
          <a:off x="0" y="0"/>
          <a:ext cx="0" cy="0"/>
          <a:chOff x="0" y="0"/>
          <a:chExt cx="0" cy="0"/>
        </a:xfrm>
      </p:grpSpPr>
      <p:sp>
        <p:nvSpPr>
          <p:cNvPr id="7" name="Rectangle 6"/>
          <p:cNvSpPr/>
          <p:nvPr userDrawn="1"/>
        </p:nvSpPr>
        <p:spPr>
          <a:xfrm>
            <a:off x="0" y="0"/>
            <a:ext cx="12192000" cy="6858000"/>
          </a:xfrm>
          <a:prstGeom prst="rect">
            <a:avLst/>
          </a:prstGeom>
          <a:solidFill>
            <a:srgbClr val="4B4F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1112" y="2013192"/>
            <a:ext cx="10515600" cy="1164983"/>
          </a:xfrm>
        </p:spPr>
        <p:txBody>
          <a:bodyPr anchor="t">
            <a:normAutofit/>
          </a:bodyPr>
          <a:lstStyle>
            <a:lvl1pPr algn="ctr">
              <a:defRPr sz="4000">
                <a:solidFill>
                  <a:srgbClr val="F0B323"/>
                </a:solidFill>
                <a:latin typeface="Bebas Neue" panose="020B0606020202050201" pitchFamily="34" charset="0"/>
              </a:defRPr>
            </a:lvl1pPr>
          </a:lstStyle>
          <a:p>
            <a:r>
              <a:rPr lang="en-US" dirty="0"/>
              <a:t>Click to edit Master title style</a:t>
            </a:r>
          </a:p>
        </p:txBody>
      </p:sp>
      <p:sp>
        <p:nvSpPr>
          <p:cNvPr id="4" name="Date Placeholder 3"/>
          <p:cNvSpPr>
            <a:spLocks noGrp="1"/>
          </p:cNvSpPr>
          <p:nvPr>
            <p:ph type="dt" sz="half" idx="10"/>
          </p:nvPr>
        </p:nvSpPr>
        <p:spPr/>
        <p:txBody>
          <a:bodyPr/>
          <a:lstStyle/>
          <a:p>
            <a:fld id="{D68B871F-4E5C-4DE7-9695-0EB312A9BB7F}" type="datetimeFigureOut">
              <a:rPr lang="en-US" smtClean="0"/>
              <a:t>1/23/20</a:t>
            </a:fld>
            <a:endParaRPr lang="en-US"/>
          </a:p>
        </p:txBody>
      </p:sp>
      <p:sp>
        <p:nvSpPr>
          <p:cNvPr id="6" name="Slide Number Placeholder 5"/>
          <p:cNvSpPr>
            <a:spLocks noGrp="1"/>
          </p:cNvSpPr>
          <p:nvPr>
            <p:ph type="sldNum" sz="quarter" idx="12"/>
          </p:nvPr>
        </p:nvSpPr>
        <p:spPr/>
        <p:txBody>
          <a:bodyPr/>
          <a:lstStyle/>
          <a:p>
            <a:fld id="{DB7DEE46-E94C-4BAD-A45D-3191DCE24D96}" type="slidenum">
              <a:rPr lang="en-US" smtClean="0"/>
              <a:t>‹#›</a:t>
            </a:fld>
            <a:endParaRPr lang="en-US"/>
          </a:p>
        </p:txBody>
      </p:sp>
      <p:pic>
        <p:nvPicPr>
          <p:cNvPr id="9" name="Picture 8"/>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45035" y="4744943"/>
            <a:ext cx="1687754" cy="1687754"/>
          </a:xfrm>
          <a:prstGeom prst="rect">
            <a:avLst/>
          </a:prstGeom>
        </p:spPr>
      </p:pic>
    </p:spTree>
    <p:extLst>
      <p:ext uri="{BB962C8B-B14F-4D97-AF65-F5344CB8AC3E}">
        <p14:creationId xmlns:p14="http://schemas.microsoft.com/office/powerpoint/2010/main" val="27051599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154953" y="969264"/>
            <a:ext cx="8825659" cy="704088"/>
          </a:xfrm>
          <a:prstGeom prst="rect">
            <a:avLst/>
          </a:prstGeom>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8032" cy="3416301"/>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76" y="2603500"/>
            <a:ext cx="4828032" cy="341630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smtClean="0"/>
              <a:pPr/>
              <a:t>1/23/20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309112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54954" y="969264"/>
            <a:ext cx="8825659" cy="704088"/>
          </a:xfrm>
          <a:prstGeom prst="rect">
            <a:avLst/>
          </a:prstGeo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6040"/>
            <a:ext cx="482803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54954" y="3198448"/>
            <a:ext cx="4828032" cy="2843784"/>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76" y="2606040"/>
            <a:ext cx="482803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08711" y="3187921"/>
            <a:ext cx="4825160" cy="2854311"/>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smtClean="0"/>
              <a:pPr/>
              <a:t>1/23/20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15021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152144" y="969264"/>
            <a:ext cx="8825659" cy="704088"/>
          </a:xfrm>
          <a:prstGeom prst="rect">
            <a:avLst/>
          </a:prstGeo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smtClean="0"/>
              <a:pPr/>
              <a:t>1/23/20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672743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smtClean="0"/>
              <a:pPr/>
              <a:t>1/23/20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Rectangle 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53535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18" name="Group 17"/>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3" y="1298448"/>
            <a:ext cx="2793159" cy="1597152"/>
          </a:xfrm>
          <a:prstGeom prst="rect">
            <a:avLst/>
          </a:prstGeo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79008" y="1447800"/>
            <a:ext cx="5195997" cy="45720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3" y="3129280"/>
            <a:ext cx="2793159" cy="2895599"/>
          </a:xfrm>
        </p:spPr>
        <p:txBody>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D0DF5E60-9974-AC48-9591-99C2BB44B7CF}" type="datetimeFigureOut">
              <a:rPr lang="en-US" smtClean="0"/>
              <a:pPr/>
              <a:t>1/23/20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575716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18" name="Group 17"/>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59" cy="1735668"/>
          </a:xfrm>
          <a:prstGeom prst="rect">
            <a:avLst/>
          </a:prstGeo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09B482E8-6E0E-1B4F-B1FD-C69DB9E858D9}" type="datetimeFigureOut">
              <a:rPr lang="en-US" smtClean="0"/>
              <a:pPr/>
              <a:t>1/23/20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5756917"/>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2" Type="http://schemas.openxmlformats.org/officeDocument/2006/relationships/slideLayout" Target="../slideLayouts/slideLayout19.xml"/><Relationship Id="rId16" Type="http://schemas.openxmlformats.org/officeDocument/2006/relationships/image" Target="../media/image2.png"/><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theme" Target="../theme/theme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 name="Group 1"/>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19">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Oval 20"/>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4"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30"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2760" y="6391656"/>
            <a:ext cx="990599" cy="304799"/>
          </a:xfrm>
          <a:prstGeom prst="rect">
            <a:avLst/>
          </a:prstGeom>
        </p:spPr>
        <p:txBody>
          <a:bodyPr vert="horz" lIns="91440" tIns="45720" rIns="91440" bIns="45720" rtlCol="0" anchor="ctr" anchorCtr="0"/>
          <a:lstStyle>
            <a:lvl1pPr algn="r">
              <a:defRPr sz="1000" b="1" i="0">
                <a:solidFill>
                  <a:schemeClr val="accent1"/>
                </a:solidFill>
              </a:defRPr>
            </a:lvl1pPr>
          </a:lstStyle>
          <a:p>
            <a:fld id="{09B482E8-6E0E-1B4F-B1FD-C69DB9E858D9}" type="datetimeFigureOut">
              <a:rPr lang="en-US" smtClean="0"/>
              <a:pPr/>
              <a:t>1/23/20</a:t>
            </a:fld>
            <a:endParaRPr lang="en-US" dirty="0"/>
          </a:p>
        </p:txBody>
      </p:sp>
      <p:sp>
        <p:nvSpPr>
          <p:cNvPr id="5" name="Footer Placeholder 4"/>
          <p:cNvSpPr>
            <a:spLocks noGrp="1"/>
          </p:cNvSpPr>
          <p:nvPr>
            <p:ph type="ftr" sz="quarter" idx="3"/>
          </p:nvPr>
        </p:nvSpPr>
        <p:spPr>
          <a:xfrm>
            <a:off x="557784" y="6391656"/>
            <a:ext cx="3867912" cy="310896"/>
          </a:xfrm>
          <a:prstGeom prst="rect">
            <a:avLst/>
          </a:prstGeom>
        </p:spPr>
        <p:txBody>
          <a:bodyPr vert="horz" lIns="91440" tIns="45720" rIns="91440" bIns="45720" rtlCol="0" anchor="ctr" anchorCtr="0"/>
          <a:lstStyle>
            <a:lvl1pPr algn="l">
              <a:defRPr sz="1000" b="1" i="0">
                <a:solidFill>
                  <a:schemeClr val="accent1"/>
                </a:solidFill>
              </a:defRPr>
            </a:lvl1pPr>
          </a:lstStyle>
          <a:p>
            <a:endParaRPr lang="en-US" dirty="0"/>
          </a:p>
        </p:txBody>
      </p:sp>
      <p:sp>
        <p:nvSpPr>
          <p:cNvPr id="29" name="Rectangle 2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14736647"/>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 id="2147483698" r:id="rId13"/>
    <p:sldLayoutId id="2147483699" r:id="rId14"/>
    <p:sldLayoutId id="2147483700" r:id="rId15"/>
    <p:sldLayoutId id="2147483701" r:id="rId16"/>
    <p:sldLayoutId id="2147483702"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rgbClr val="F0B323"/>
                </a:solidFill>
                <a:latin typeface="Arial" panose="020B0604020202020204" pitchFamily="34" charset="0"/>
                <a:cs typeface="Arial" panose="020B0604020202020204" pitchFamily="34" charset="0"/>
              </a:defRPr>
            </a:lvl1pPr>
          </a:lstStyle>
          <a:p>
            <a:fld id="{D68B871F-4E5C-4DE7-9695-0EB312A9BB7F}" type="datetimeFigureOut">
              <a:rPr lang="en-US" smtClean="0"/>
              <a:pPr/>
              <a:t>1/23/20</a:t>
            </a:fld>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rgbClr val="F0B323"/>
                </a:solidFill>
                <a:latin typeface="Arial" panose="020B0604020202020204" pitchFamily="34" charset="0"/>
                <a:cs typeface="Arial" panose="020B0604020202020204" pitchFamily="34" charset="0"/>
              </a:defRPr>
            </a:lvl1pPr>
          </a:lstStyle>
          <a:p>
            <a:fld id="{DB7DEE46-E94C-4BAD-A45D-3191DCE24D96}" type="slidenum">
              <a:rPr lang="en-US" smtClean="0"/>
              <a:pPr/>
              <a:t>‹#›</a:t>
            </a:fld>
            <a:endParaRPr lang="en-US"/>
          </a:p>
        </p:txBody>
      </p:sp>
      <p:pic>
        <p:nvPicPr>
          <p:cNvPr id="7" name="Picture 6"/>
          <p:cNvPicPr>
            <a:picLocks noChangeAspect="1"/>
          </p:cNvPicPr>
          <p:nvPr userDrawn="1"/>
        </p:nvPicPr>
        <p:blipFill rotWithShape="1">
          <a:blip r:embed="rId16" cstate="screen">
            <a:extLst>
              <a:ext uri="{28A0092B-C50C-407E-A947-70E740481C1C}">
                <a14:useLocalDpi xmlns:a14="http://schemas.microsoft.com/office/drawing/2010/main"/>
              </a:ext>
            </a:extLst>
          </a:blip>
          <a:srcRect/>
          <a:stretch/>
        </p:blipFill>
        <p:spPr>
          <a:xfrm>
            <a:off x="5553543" y="5763595"/>
            <a:ext cx="1084914" cy="957880"/>
          </a:xfrm>
          <a:prstGeom prst="rect">
            <a:avLst/>
          </a:prstGeom>
        </p:spPr>
      </p:pic>
      <p:cxnSp>
        <p:nvCxnSpPr>
          <p:cNvPr id="9" name="Straight Connector 8"/>
          <p:cNvCxnSpPr/>
          <p:nvPr userDrawn="1"/>
        </p:nvCxnSpPr>
        <p:spPr>
          <a:xfrm>
            <a:off x="838200" y="1552353"/>
            <a:ext cx="10515600" cy="0"/>
          </a:xfrm>
          <a:prstGeom prst="line">
            <a:avLst/>
          </a:prstGeom>
          <a:ln w="38100">
            <a:solidFill>
              <a:srgbClr val="F0B323"/>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userDrawn="1"/>
        </p:nvCxnSpPr>
        <p:spPr>
          <a:xfrm>
            <a:off x="838200" y="6176963"/>
            <a:ext cx="4265428" cy="0"/>
          </a:xfrm>
          <a:prstGeom prst="line">
            <a:avLst/>
          </a:prstGeom>
          <a:ln w="38100">
            <a:solidFill>
              <a:srgbClr val="F0B323"/>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userDrawn="1"/>
        </p:nvCxnSpPr>
        <p:spPr>
          <a:xfrm>
            <a:off x="7088372" y="6169321"/>
            <a:ext cx="4265428" cy="0"/>
          </a:xfrm>
          <a:prstGeom prst="line">
            <a:avLst/>
          </a:prstGeom>
          <a:ln w="38100">
            <a:solidFill>
              <a:srgbClr val="F0B32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47606419"/>
      </p:ext>
    </p:extLst>
  </p:cSld>
  <p:clrMap bg1="lt1" tx1="dk1" bg2="lt2" tx2="dk2" accent1="accent1" accent2="accent2" accent3="accent3" accent4="accent4" accent5="accent5" accent6="accent6" hlink="hlink" folHlink="folHlink"/>
  <p:sldLayoutIdLst>
    <p:sldLayoutId id="2147483704" r:id="rId1"/>
    <p:sldLayoutId id="2147483705" r:id="rId2"/>
    <p:sldLayoutId id="2147483706" r:id="rId3"/>
    <p:sldLayoutId id="2147483707" r:id="rId4"/>
    <p:sldLayoutId id="2147483708" r:id="rId5"/>
    <p:sldLayoutId id="2147483709" r:id="rId6"/>
    <p:sldLayoutId id="2147483710" r:id="rId7"/>
    <p:sldLayoutId id="2147483711" r:id="rId8"/>
    <p:sldLayoutId id="2147483712" r:id="rId9"/>
    <p:sldLayoutId id="2147483713" r:id="rId10"/>
    <p:sldLayoutId id="2147483714" r:id="rId11"/>
    <p:sldLayoutId id="2147483715" r:id="rId12"/>
    <p:sldLayoutId id="2147483716" r:id="rId13"/>
    <p:sldLayoutId id="2147483717" r:id="rId14"/>
  </p:sldLayoutIdLst>
  <p:txStyles>
    <p:titleStyle>
      <a:lvl1pPr algn="l" defTabSz="914400" rtl="0" eaLnBrk="1" latinLnBrk="0" hangingPunct="1">
        <a:lnSpc>
          <a:spcPct val="90000"/>
        </a:lnSpc>
        <a:spcBef>
          <a:spcPct val="0"/>
        </a:spcBef>
        <a:buNone/>
        <a:defRPr sz="4400" kern="1200">
          <a:solidFill>
            <a:srgbClr val="4B4F54"/>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
          <a:srgbClr val="F0B323"/>
        </a:buClr>
        <a:buFont typeface="Arial" panose="020B0604020202020204" pitchFamily="34" charset="0"/>
        <a:buChar char="•"/>
        <a:defRPr sz="2800" kern="1200">
          <a:solidFill>
            <a:srgbClr val="4B4F54"/>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rgbClr val="F0B323"/>
        </a:buClr>
        <a:buFont typeface="Arial" panose="020B0604020202020204" pitchFamily="34" charset="0"/>
        <a:buChar char="•"/>
        <a:defRPr sz="2400" kern="1200">
          <a:solidFill>
            <a:srgbClr val="4B4F54"/>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rgbClr val="F0B323"/>
        </a:buClr>
        <a:buFont typeface="Arial" panose="020B0604020202020204" pitchFamily="34" charset="0"/>
        <a:buChar char="•"/>
        <a:defRPr sz="2000" kern="1200">
          <a:solidFill>
            <a:srgbClr val="4B4F54"/>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rgbClr val="F0B323"/>
        </a:buClr>
        <a:buFont typeface="Arial" panose="020B0604020202020204" pitchFamily="34" charset="0"/>
        <a:buChar char="•"/>
        <a:defRPr sz="1800" kern="1200">
          <a:solidFill>
            <a:srgbClr val="4B4F54"/>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rgbClr val="F0B323"/>
        </a:buClr>
        <a:buFont typeface="Arial" panose="020B0604020202020204" pitchFamily="34" charset="0"/>
        <a:buChar char="•"/>
        <a:defRPr sz="1800" kern="1200">
          <a:solidFill>
            <a:srgbClr val="4B4F54"/>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truckbrokerinsurancenetwork.gtu-ins.com/brokershipper/"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truckbrokerinsurancenetwork.gtu-ins.com/why-we-and-you-should-use-saferwatch-for-carrier-selection/"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hyperlink" Target="https://truckbrokerinsurancenetwork.gtu-ins.com/truck-broker-carrier-selection-and-carriers-insurance-issues-with-am-best-rating/"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s://truckbrokerinsurancenetwork.gtu-ins.com/communication-versus-control-issues-and-dilemmas-for-truck-brokers/"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truckbrokerinsurancenetwork.gtu-ins.com/the-differences-between-truck-broker-liability-and-contingent-auto-liability/"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hyperlink" Target="https://truckbrokerinsurancenetwork.gtu-ins.com/truck-brokers-and-truck-broker-insurance-101/" TargetMode="External"/><Relationship Id="rId2" Type="http://schemas.openxmlformats.org/officeDocument/2006/relationships/hyperlink" Target="https://truckbrokerinsurancenetwork.gtu-ins.com/professional-liability-insurance-for-truck-brokers-why-they-need-it-and-coverage-intentions/"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88511" y="2191985"/>
            <a:ext cx="8334153" cy="1684632"/>
          </a:xfrm>
        </p:spPr>
        <p:txBody>
          <a:bodyPr>
            <a:noAutofit/>
          </a:bodyPr>
          <a:lstStyle/>
          <a:p>
            <a:r>
              <a:rPr lang="en-US" dirty="0"/>
              <a:t>Logistics Risk management &amp;  Insurance</a:t>
            </a:r>
          </a:p>
        </p:txBody>
      </p:sp>
      <p:sp>
        <p:nvSpPr>
          <p:cNvPr id="4" name="TextBox 3"/>
          <p:cNvSpPr txBox="1"/>
          <p:nvPr/>
        </p:nvSpPr>
        <p:spPr>
          <a:xfrm>
            <a:off x="8658445" y="5537266"/>
            <a:ext cx="2564219" cy="338554"/>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white"/>
                </a:solidFill>
                <a:effectLst/>
                <a:uLnTx/>
                <a:uFillTx/>
                <a:latin typeface="Bebas Neue" panose="020B0606020202050201" pitchFamily="34" charset="0"/>
                <a:ea typeface="+mn-ea"/>
                <a:cs typeface="+mn-cs"/>
              </a:rPr>
              <a:t>2020</a:t>
            </a:r>
            <a:endParaRPr kumimoji="0" lang="en-US" sz="1800" b="0" i="0" u="none" strike="noStrike" kern="1200" cap="none" spc="0" normalizeH="0" baseline="0" noProof="0" dirty="0">
              <a:ln>
                <a:noFill/>
              </a:ln>
              <a:solidFill>
                <a:prstClr val="white"/>
              </a:solidFill>
              <a:effectLst/>
              <a:uLnTx/>
              <a:uFillTx/>
              <a:latin typeface="Bebas Neue" panose="020B0606020202050201" pitchFamily="34" charset="0"/>
              <a:ea typeface="+mn-ea"/>
              <a:cs typeface="+mn-cs"/>
            </a:endParaRPr>
          </a:p>
        </p:txBody>
      </p:sp>
      <p:pic>
        <p:nvPicPr>
          <p:cNvPr id="5" name="Picture 4">
            <a:extLst>
              <a:ext uri="{FF2B5EF4-FFF2-40B4-BE49-F238E27FC236}">
                <a16:creationId xmlns:a16="http://schemas.microsoft.com/office/drawing/2014/main" id="{50C964AC-A966-BF4B-82AD-F32A5C8076EF}"/>
              </a:ext>
            </a:extLst>
          </p:cNvPr>
          <p:cNvPicPr>
            <a:picLocks noChangeAspect="1"/>
          </p:cNvPicPr>
          <p:nvPr/>
        </p:nvPicPr>
        <p:blipFill rotWithShape="1">
          <a:blip r:embed="rId2">
            <a:extLst>
              <a:ext uri="{28A0092B-C50C-407E-A947-70E740481C1C}">
                <a14:useLocalDpi xmlns:a14="http://schemas.microsoft.com/office/drawing/2010/main" val="0"/>
              </a:ext>
            </a:extLst>
          </a:blip>
          <a:srcRect r="73784" b="82982"/>
          <a:stretch/>
        </p:blipFill>
        <p:spPr>
          <a:xfrm>
            <a:off x="1210749" y="4791630"/>
            <a:ext cx="2225826" cy="1084190"/>
          </a:xfrm>
          <a:prstGeom prst="ellipse">
            <a:avLst/>
          </a:prstGeom>
          <a:ln>
            <a:noFill/>
          </a:ln>
          <a:effectLst>
            <a:softEdge rad="112500"/>
          </a:effectLst>
        </p:spPr>
      </p:pic>
    </p:spTree>
    <p:extLst>
      <p:ext uri="{BB962C8B-B14F-4D97-AF65-F5344CB8AC3E}">
        <p14:creationId xmlns:p14="http://schemas.microsoft.com/office/powerpoint/2010/main" val="40953245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48C1BA-E57E-4B60-A1D3-44A97AA9FA56}"/>
              </a:ext>
            </a:extLst>
          </p:cNvPr>
          <p:cNvSpPr>
            <a:spLocks noGrp="1"/>
          </p:cNvSpPr>
          <p:nvPr>
            <p:ph type="title"/>
          </p:nvPr>
        </p:nvSpPr>
        <p:spPr/>
        <p:txBody>
          <a:bodyPr/>
          <a:lstStyle/>
          <a:p>
            <a:r>
              <a:rPr lang="en-US" dirty="0"/>
              <a:t>Logistics Underwriting- 5 Legs of the Underwriting Stool</a:t>
            </a:r>
          </a:p>
        </p:txBody>
      </p:sp>
      <p:sp>
        <p:nvSpPr>
          <p:cNvPr id="3" name="Content Placeholder 2">
            <a:extLst>
              <a:ext uri="{FF2B5EF4-FFF2-40B4-BE49-F238E27FC236}">
                <a16:creationId xmlns:a16="http://schemas.microsoft.com/office/drawing/2014/main" id="{A5F6A412-BCA3-42F7-9905-E59D58425396}"/>
              </a:ext>
            </a:extLst>
          </p:cNvPr>
          <p:cNvSpPr>
            <a:spLocks noGrp="1"/>
          </p:cNvSpPr>
          <p:nvPr>
            <p:ph idx="1"/>
          </p:nvPr>
        </p:nvSpPr>
        <p:spPr/>
        <p:txBody>
          <a:bodyPr/>
          <a:lstStyle/>
          <a:p>
            <a:r>
              <a:rPr lang="en-US" dirty="0"/>
              <a:t>Operational</a:t>
            </a:r>
          </a:p>
          <a:p>
            <a:r>
              <a:rPr lang="en-US" dirty="0"/>
              <a:t>Contractual</a:t>
            </a:r>
          </a:p>
          <a:p>
            <a:r>
              <a:rPr lang="en-US" dirty="0"/>
              <a:t>Insurance</a:t>
            </a:r>
          </a:p>
          <a:p>
            <a:r>
              <a:rPr lang="en-US" dirty="0"/>
              <a:t>Carrier Selection</a:t>
            </a:r>
          </a:p>
          <a:p>
            <a:r>
              <a:rPr lang="en-US" dirty="0"/>
              <a:t>Control</a:t>
            </a:r>
          </a:p>
          <a:p>
            <a:endParaRPr lang="en-US" dirty="0"/>
          </a:p>
          <a:p>
            <a:pPr marL="0" indent="0">
              <a:buNone/>
            </a:pPr>
            <a:r>
              <a:rPr lang="en-US" b="1" i="1" u="sng" dirty="0"/>
              <a:t>The GTU/ HNI Underwriting Strategy- Build the Defendable File Both For &amp; With Your Insured!</a:t>
            </a:r>
          </a:p>
        </p:txBody>
      </p:sp>
      <p:pic>
        <p:nvPicPr>
          <p:cNvPr id="4" name="Picture 3">
            <a:extLst>
              <a:ext uri="{FF2B5EF4-FFF2-40B4-BE49-F238E27FC236}">
                <a16:creationId xmlns:a16="http://schemas.microsoft.com/office/drawing/2014/main" id="{29F29346-78A7-425C-B65A-38D250D775B4}"/>
              </a:ext>
            </a:extLst>
          </p:cNvPr>
          <p:cNvPicPr>
            <a:picLocks noChangeAspect="1"/>
          </p:cNvPicPr>
          <p:nvPr/>
        </p:nvPicPr>
        <p:blipFill rotWithShape="1">
          <a:blip r:embed="rId3">
            <a:extLst>
              <a:ext uri="{28A0092B-C50C-407E-A947-70E740481C1C}">
                <a14:useLocalDpi xmlns:a14="http://schemas.microsoft.com/office/drawing/2010/main" val="0"/>
              </a:ext>
            </a:extLst>
          </a:blip>
          <a:srcRect r="73784" b="82982"/>
          <a:stretch/>
        </p:blipFill>
        <p:spPr>
          <a:xfrm>
            <a:off x="9588147" y="5773810"/>
            <a:ext cx="2225826" cy="1084190"/>
          </a:xfrm>
          <a:prstGeom prst="ellipse">
            <a:avLst/>
          </a:prstGeom>
          <a:ln>
            <a:noFill/>
          </a:ln>
          <a:effectLst>
            <a:softEdge rad="112500"/>
          </a:effectLst>
        </p:spPr>
      </p:pic>
    </p:spTree>
    <p:extLst>
      <p:ext uri="{BB962C8B-B14F-4D97-AF65-F5344CB8AC3E}">
        <p14:creationId xmlns:p14="http://schemas.microsoft.com/office/powerpoint/2010/main" val="13439340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7B7DEB-1403-4C10-84BF-5E442B72275A}"/>
              </a:ext>
            </a:extLst>
          </p:cNvPr>
          <p:cNvSpPr>
            <a:spLocks noGrp="1"/>
          </p:cNvSpPr>
          <p:nvPr>
            <p:ph type="title"/>
          </p:nvPr>
        </p:nvSpPr>
        <p:spPr/>
        <p:txBody>
          <a:bodyPr/>
          <a:lstStyle/>
          <a:p>
            <a:r>
              <a:rPr lang="en-US" dirty="0"/>
              <a:t>Operational Underwriting Issues</a:t>
            </a:r>
          </a:p>
        </p:txBody>
      </p:sp>
      <p:sp>
        <p:nvSpPr>
          <p:cNvPr id="3" name="Content Placeholder 2">
            <a:extLst>
              <a:ext uri="{FF2B5EF4-FFF2-40B4-BE49-F238E27FC236}">
                <a16:creationId xmlns:a16="http://schemas.microsoft.com/office/drawing/2014/main" id="{9B7D0C3F-8680-4FF1-B440-709917D0B9F6}"/>
              </a:ext>
            </a:extLst>
          </p:cNvPr>
          <p:cNvSpPr>
            <a:spLocks noGrp="1"/>
          </p:cNvSpPr>
          <p:nvPr>
            <p:ph idx="1"/>
          </p:nvPr>
        </p:nvSpPr>
        <p:spPr/>
        <p:txBody>
          <a:bodyPr/>
          <a:lstStyle/>
          <a:p>
            <a:r>
              <a:rPr lang="en-US" dirty="0"/>
              <a:t>Authority- What authority dictates coverage form</a:t>
            </a:r>
          </a:p>
          <a:p>
            <a:r>
              <a:rPr lang="en-US" dirty="0"/>
              <a:t>Affiliated Entity- involving 2 entities </a:t>
            </a:r>
          </a:p>
          <a:p>
            <a:r>
              <a:rPr lang="en-US" dirty="0"/>
              <a:t>Trailers &amp; Trailer Pools- assets in a non-asset operation</a:t>
            </a:r>
          </a:p>
          <a:p>
            <a:r>
              <a:rPr lang="en-US" dirty="0"/>
              <a:t>Dump/ Scrap/ Oil/ Intrastate- worse operation and carrier selection</a:t>
            </a:r>
          </a:p>
          <a:p>
            <a:r>
              <a:rPr lang="en-US" dirty="0"/>
              <a:t>Non-Transportation Operations</a:t>
            </a:r>
          </a:p>
          <a:p>
            <a:r>
              <a:rPr lang="en-US" dirty="0"/>
              <a:t>International- Not understood</a:t>
            </a:r>
          </a:p>
          <a:p>
            <a:r>
              <a:rPr lang="en-US" dirty="0"/>
              <a:t>Last Mile- Iterations</a:t>
            </a:r>
          </a:p>
          <a:p>
            <a:r>
              <a:rPr lang="en-US" dirty="0"/>
              <a:t>Cyber</a:t>
            </a:r>
          </a:p>
        </p:txBody>
      </p:sp>
      <p:pic>
        <p:nvPicPr>
          <p:cNvPr id="4" name="Picture 3">
            <a:extLst>
              <a:ext uri="{FF2B5EF4-FFF2-40B4-BE49-F238E27FC236}">
                <a16:creationId xmlns:a16="http://schemas.microsoft.com/office/drawing/2014/main" id="{2A282E48-2129-44BC-A9E1-B2F21952E5D3}"/>
              </a:ext>
            </a:extLst>
          </p:cNvPr>
          <p:cNvPicPr>
            <a:picLocks noChangeAspect="1"/>
          </p:cNvPicPr>
          <p:nvPr/>
        </p:nvPicPr>
        <p:blipFill rotWithShape="1">
          <a:blip r:embed="rId3">
            <a:extLst>
              <a:ext uri="{28A0092B-C50C-407E-A947-70E740481C1C}">
                <a14:useLocalDpi xmlns:a14="http://schemas.microsoft.com/office/drawing/2010/main" val="0"/>
              </a:ext>
            </a:extLst>
          </a:blip>
          <a:srcRect r="73784" b="82982"/>
          <a:stretch/>
        </p:blipFill>
        <p:spPr>
          <a:xfrm>
            <a:off x="9451024" y="5342236"/>
            <a:ext cx="2225826" cy="1084190"/>
          </a:xfrm>
          <a:prstGeom prst="ellipse">
            <a:avLst/>
          </a:prstGeom>
          <a:ln>
            <a:noFill/>
          </a:ln>
          <a:effectLst>
            <a:softEdge rad="112500"/>
          </a:effectLst>
        </p:spPr>
      </p:pic>
    </p:spTree>
    <p:extLst>
      <p:ext uri="{BB962C8B-B14F-4D97-AF65-F5344CB8AC3E}">
        <p14:creationId xmlns:p14="http://schemas.microsoft.com/office/powerpoint/2010/main" val="31800200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419E54-5045-4672-8C60-F6DC77F688E8}"/>
              </a:ext>
            </a:extLst>
          </p:cNvPr>
          <p:cNvSpPr>
            <a:spLocks noGrp="1"/>
          </p:cNvSpPr>
          <p:nvPr>
            <p:ph type="title"/>
          </p:nvPr>
        </p:nvSpPr>
        <p:spPr/>
        <p:txBody>
          <a:bodyPr/>
          <a:lstStyle/>
          <a:p>
            <a:r>
              <a:rPr lang="en-US" dirty="0"/>
              <a:t>Contractual Underwriting Issues</a:t>
            </a:r>
          </a:p>
        </p:txBody>
      </p:sp>
      <p:sp>
        <p:nvSpPr>
          <p:cNvPr id="3" name="Content Placeholder 2">
            <a:extLst>
              <a:ext uri="{FF2B5EF4-FFF2-40B4-BE49-F238E27FC236}">
                <a16:creationId xmlns:a16="http://schemas.microsoft.com/office/drawing/2014/main" id="{EDD708B8-EFE0-47EE-87C8-05383B617F58}"/>
              </a:ext>
            </a:extLst>
          </p:cNvPr>
          <p:cNvSpPr>
            <a:spLocks noGrp="1"/>
          </p:cNvSpPr>
          <p:nvPr>
            <p:ph idx="1"/>
          </p:nvPr>
        </p:nvSpPr>
        <p:spPr/>
        <p:txBody>
          <a:bodyPr>
            <a:normAutofit fontScale="92500" lnSpcReduction="20000"/>
          </a:bodyPr>
          <a:lstStyle/>
          <a:p>
            <a:r>
              <a:rPr lang="en-US" dirty="0"/>
              <a:t>Shipper Contract </a:t>
            </a:r>
          </a:p>
          <a:p>
            <a:pPr marL="0" indent="0">
              <a:buNone/>
            </a:pPr>
            <a:r>
              <a:rPr lang="en-US" dirty="0"/>
              <a:t>      Nomenclature</a:t>
            </a:r>
          </a:p>
          <a:p>
            <a:pPr marL="0" indent="0">
              <a:buNone/>
            </a:pPr>
            <a:r>
              <a:rPr lang="en-US" dirty="0"/>
              <a:t>      Non-Compliance</a:t>
            </a:r>
          </a:p>
          <a:p>
            <a:pPr marL="0" indent="0">
              <a:buNone/>
            </a:pPr>
            <a:r>
              <a:rPr lang="en-US" dirty="0"/>
              <a:t>      Insured as Carrier</a:t>
            </a:r>
          </a:p>
          <a:p>
            <a:pPr marL="0" indent="0">
              <a:buNone/>
            </a:pPr>
            <a:r>
              <a:rPr lang="en-US" dirty="0"/>
              <a:t>      Indemnification</a:t>
            </a:r>
          </a:p>
          <a:p>
            <a:pPr marL="0" indent="0">
              <a:buNone/>
            </a:pPr>
            <a:endParaRPr lang="en-US" dirty="0"/>
          </a:p>
          <a:p>
            <a:r>
              <a:rPr lang="en-US" dirty="0"/>
              <a:t>Broker Carrier Agreement</a:t>
            </a:r>
          </a:p>
          <a:p>
            <a:pPr marL="0" indent="0">
              <a:buNone/>
            </a:pPr>
            <a:r>
              <a:rPr lang="en-US" dirty="0"/>
              <a:t>      Parties</a:t>
            </a:r>
          </a:p>
          <a:p>
            <a:pPr marL="0" indent="0">
              <a:buNone/>
            </a:pPr>
            <a:r>
              <a:rPr lang="en-US" dirty="0"/>
              <a:t>      Insurance</a:t>
            </a:r>
          </a:p>
          <a:p>
            <a:pPr marL="0" indent="0">
              <a:buNone/>
            </a:pPr>
            <a:r>
              <a:rPr lang="en-US" dirty="0"/>
              <a:t>      Indemnification</a:t>
            </a:r>
          </a:p>
        </p:txBody>
      </p:sp>
      <p:pic>
        <p:nvPicPr>
          <p:cNvPr id="4" name="Picture 3">
            <a:extLst>
              <a:ext uri="{FF2B5EF4-FFF2-40B4-BE49-F238E27FC236}">
                <a16:creationId xmlns:a16="http://schemas.microsoft.com/office/drawing/2014/main" id="{190E1221-1ACE-433C-9ACF-D96FE0D1B7BF}"/>
              </a:ext>
            </a:extLst>
          </p:cNvPr>
          <p:cNvPicPr>
            <a:picLocks noChangeAspect="1"/>
          </p:cNvPicPr>
          <p:nvPr/>
        </p:nvPicPr>
        <p:blipFill rotWithShape="1">
          <a:blip r:embed="rId3">
            <a:extLst>
              <a:ext uri="{28A0092B-C50C-407E-A947-70E740481C1C}">
                <a14:useLocalDpi xmlns:a14="http://schemas.microsoft.com/office/drawing/2010/main" val="0"/>
              </a:ext>
            </a:extLst>
          </a:blip>
          <a:srcRect r="73784" b="82982"/>
          <a:stretch/>
        </p:blipFill>
        <p:spPr>
          <a:xfrm>
            <a:off x="9655975" y="5342236"/>
            <a:ext cx="2225826" cy="1084190"/>
          </a:xfrm>
          <a:prstGeom prst="ellipse">
            <a:avLst/>
          </a:prstGeom>
          <a:ln>
            <a:noFill/>
          </a:ln>
          <a:effectLst>
            <a:softEdge rad="112500"/>
          </a:effectLst>
        </p:spPr>
      </p:pic>
    </p:spTree>
    <p:extLst>
      <p:ext uri="{BB962C8B-B14F-4D97-AF65-F5344CB8AC3E}">
        <p14:creationId xmlns:p14="http://schemas.microsoft.com/office/powerpoint/2010/main" val="31895311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2699D4-EAB1-4579-80C2-96A536D369BF}"/>
              </a:ext>
            </a:extLst>
          </p:cNvPr>
          <p:cNvSpPr>
            <a:spLocks noGrp="1"/>
          </p:cNvSpPr>
          <p:nvPr>
            <p:ph type="title"/>
          </p:nvPr>
        </p:nvSpPr>
        <p:spPr/>
        <p:txBody>
          <a:bodyPr/>
          <a:lstStyle/>
          <a:p>
            <a:r>
              <a:rPr lang="en-US" dirty="0"/>
              <a:t>Shipper Customer Contractual Goals</a:t>
            </a:r>
          </a:p>
        </p:txBody>
      </p:sp>
      <p:sp>
        <p:nvSpPr>
          <p:cNvPr id="3" name="Content Placeholder 2">
            <a:extLst>
              <a:ext uri="{FF2B5EF4-FFF2-40B4-BE49-F238E27FC236}">
                <a16:creationId xmlns:a16="http://schemas.microsoft.com/office/drawing/2014/main" id="{D0B573CF-17C5-4483-B9D3-C4B5976E07FC}"/>
              </a:ext>
            </a:extLst>
          </p:cNvPr>
          <p:cNvSpPr>
            <a:spLocks noGrp="1"/>
          </p:cNvSpPr>
          <p:nvPr>
            <p:ph idx="1"/>
          </p:nvPr>
        </p:nvSpPr>
        <p:spPr/>
        <p:txBody>
          <a:bodyPr/>
          <a:lstStyle/>
          <a:p>
            <a:r>
              <a:rPr lang="en-US" dirty="0"/>
              <a:t>Defense and Indemnification for cargo loss</a:t>
            </a:r>
          </a:p>
          <a:p>
            <a:r>
              <a:rPr lang="en-US" dirty="0"/>
              <a:t>Defense and Indemnification for public liability</a:t>
            </a:r>
          </a:p>
          <a:p>
            <a:r>
              <a:rPr lang="en-US" dirty="0"/>
              <a:t>Contractual Liability Insurance- </a:t>
            </a:r>
            <a:r>
              <a:rPr lang="en-US" u="sng" dirty="0"/>
              <a:t>future product?</a:t>
            </a:r>
            <a:endParaRPr lang="en-US" dirty="0"/>
          </a:p>
          <a:p>
            <a:r>
              <a:rPr lang="en-US" dirty="0"/>
              <a:t>Contractual Compliance to the Broker Shipper Agreement</a:t>
            </a:r>
          </a:p>
        </p:txBody>
      </p:sp>
      <p:pic>
        <p:nvPicPr>
          <p:cNvPr id="4" name="Picture 3">
            <a:extLst>
              <a:ext uri="{FF2B5EF4-FFF2-40B4-BE49-F238E27FC236}">
                <a16:creationId xmlns:a16="http://schemas.microsoft.com/office/drawing/2014/main" id="{A65BBDCD-ED6B-4A96-ADB0-178DAC0C8B64}"/>
              </a:ext>
            </a:extLst>
          </p:cNvPr>
          <p:cNvPicPr>
            <a:picLocks noChangeAspect="1"/>
          </p:cNvPicPr>
          <p:nvPr/>
        </p:nvPicPr>
        <p:blipFill rotWithShape="1">
          <a:blip r:embed="rId3">
            <a:extLst>
              <a:ext uri="{28A0092B-C50C-407E-A947-70E740481C1C}">
                <a14:useLocalDpi xmlns:a14="http://schemas.microsoft.com/office/drawing/2010/main" val="0"/>
              </a:ext>
            </a:extLst>
          </a:blip>
          <a:srcRect r="73784" b="82982"/>
          <a:stretch/>
        </p:blipFill>
        <p:spPr>
          <a:xfrm>
            <a:off x="9608679" y="5342236"/>
            <a:ext cx="2225826" cy="1084190"/>
          </a:xfrm>
          <a:prstGeom prst="ellipse">
            <a:avLst/>
          </a:prstGeom>
          <a:ln>
            <a:noFill/>
          </a:ln>
          <a:effectLst>
            <a:softEdge rad="112500"/>
          </a:effectLst>
        </p:spPr>
      </p:pic>
    </p:spTree>
    <p:extLst>
      <p:ext uri="{BB962C8B-B14F-4D97-AF65-F5344CB8AC3E}">
        <p14:creationId xmlns:p14="http://schemas.microsoft.com/office/powerpoint/2010/main" val="15810016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7FB123-A0BA-4D24-8283-C505B48688BD}"/>
              </a:ext>
            </a:extLst>
          </p:cNvPr>
          <p:cNvSpPr>
            <a:spLocks noGrp="1"/>
          </p:cNvSpPr>
          <p:nvPr>
            <p:ph type="title"/>
          </p:nvPr>
        </p:nvSpPr>
        <p:spPr/>
        <p:txBody>
          <a:bodyPr/>
          <a:lstStyle/>
          <a:p>
            <a:r>
              <a:rPr lang="en-US" dirty="0"/>
              <a:t>Contract Indemnification Issues: Creating Future Problems</a:t>
            </a:r>
          </a:p>
        </p:txBody>
      </p:sp>
      <p:sp>
        <p:nvSpPr>
          <p:cNvPr id="3" name="Content Placeholder 2">
            <a:extLst>
              <a:ext uri="{FF2B5EF4-FFF2-40B4-BE49-F238E27FC236}">
                <a16:creationId xmlns:a16="http://schemas.microsoft.com/office/drawing/2014/main" id="{835C1D9F-EBB5-4A05-86BA-71ADBE5C43BC}"/>
              </a:ext>
            </a:extLst>
          </p:cNvPr>
          <p:cNvSpPr>
            <a:spLocks noGrp="1"/>
          </p:cNvSpPr>
          <p:nvPr>
            <p:ph idx="1"/>
          </p:nvPr>
        </p:nvSpPr>
        <p:spPr/>
        <p:txBody>
          <a:bodyPr/>
          <a:lstStyle/>
          <a:p>
            <a:r>
              <a:rPr lang="en-US" dirty="0"/>
              <a:t>Correct Indemnification: Indemnifying the shipper for defense and indemnity for claims, acts, errors and omissions by the broker</a:t>
            </a:r>
          </a:p>
          <a:p>
            <a:endParaRPr lang="en-US" dirty="0"/>
          </a:p>
          <a:p>
            <a:r>
              <a:rPr lang="en-US" dirty="0"/>
              <a:t>Incorrect Indemnification examples: </a:t>
            </a:r>
          </a:p>
          <a:p>
            <a:pPr>
              <a:buFont typeface="Wingdings" panose="05000000000000000000" pitchFamily="2" charset="2"/>
              <a:buChar char="v"/>
            </a:pPr>
            <a:r>
              <a:rPr lang="en-US" dirty="0"/>
              <a:t>  Indemnifying the shipper for any and all liability absent the liability of the       		broker</a:t>
            </a:r>
          </a:p>
          <a:p>
            <a:pPr>
              <a:buFont typeface="Wingdings" panose="05000000000000000000" pitchFamily="2" charset="2"/>
              <a:buChar char="v"/>
            </a:pPr>
            <a:r>
              <a:rPr lang="en-US" dirty="0"/>
              <a:t> Indemnifying the shipper for any and all liability of the carrier</a:t>
            </a:r>
          </a:p>
          <a:p>
            <a:pPr marL="0" indent="0">
              <a:buNone/>
            </a:pPr>
            <a:endParaRPr lang="en-US" dirty="0"/>
          </a:p>
          <a:p>
            <a:pPr marL="0" indent="0">
              <a:buNone/>
            </a:pPr>
            <a:r>
              <a:rPr lang="en-US" dirty="0"/>
              <a:t>The Need for Contractual Best Practices!</a:t>
            </a:r>
          </a:p>
        </p:txBody>
      </p:sp>
      <p:pic>
        <p:nvPicPr>
          <p:cNvPr id="4" name="Picture 3">
            <a:extLst>
              <a:ext uri="{FF2B5EF4-FFF2-40B4-BE49-F238E27FC236}">
                <a16:creationId xmlns:a16="http://schemas.microsoft.com/office/drawing/2014/main" id="{7A7718E9-05B8-4B07-A3CF-10AE7AEADEB2}"/>
              </a:ext>
            </a:extLst>
          </p:cNvPr>
          <p:cNvPicPr>
            <a:picLocks noChangeAspect="1"/>
          </p:cNvPicPr>
          <p:nvPr/>
        </p:nvPicPr>
        <p:blipFill rotWithShape="1">
          <a:blip r:embed="rId3">
            <a:extLst>
              <a:ext uri="{28A0092B-C50C-407E-A947-70E740481C1C}">
                <a14:useLocalDpi xmlns:a14="http://schemas.microsoft.com/office/drawing/2010/main" val="0"/>
              </a:ext>
            </a:extLst>
          </a:blip>
          <a:srcRect r="73784" b="82982"/>
          <a:stretch/>
        </p:blipFill>
        <p:spPr>
          <a:xfrm>
            <a:off x="9766701" y="5884331"/>
            <a:ext cx="2225826" cy="1084190"/>
          </a:xfrm>
          <a:prstGeom prst="ellipse">
            <a:avLst/>
          </a:prstGeom>
          <a:ln>
            <a:noFill/>
          </a:ln>
          <a:effectLst>
            <a:softEdge rad="112500"/>
          </a:effectLst>
        </p:spPr>
      </p:pic>
    </p:spTree>
    <p:extLst>
      <p:ext uri="{BB962C8B-B14F-4D97-AF65-F5344CB8AC3E}">
        <p14:creationId xmlns:p14="http://schemas.microsoft.com/office/powerpoint/2010/main" val="2241483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804B85-46C4-4D7F-B93D-747C682F8F42}"/>
              </a:ext>
            </a:extLst>
          </p:cNvPr>
          <p:cNvSpPr>
            <a:spLocks noGrp="1"/>
          </p:cNvSpPr>
          <p:nvPr>
            <p:ph type="title"/>
          </p:nvPr>
        </p:nvSpPr>
        <p:spPr/>
        <p:txBody>
          <a:bodyPr/>
          <a:lstStyle/>
          <a:p>
            <a:r>
              <a:rPr lang="en-US" dirty="0"/>
              <a:t>Industry Failures and Broker- Shipper Contracts </a:t>
            </a:r>
          </a:p>
        </p:txBody>
      </p:sp>
      <p:sp>
        <p:nvSpPr>
          <p:cNvPr id="3" name="Content Placeholder 2">
            <a:extLst>
              <a:ext uri="{FF2B5EF4-FFF2-40B4-BE49-F238E27FC236}">
                <a16:creationId xmlns:a16="http://schemas.microsoft.com/office/drawing/2014/main" id="{1B68C3AA-E8C7-4FF2-AB56-CAEE13D17A28}"/>
              </a:ext>
            </a:extLst>
          </p:cNvPr>
          <p:cNvSpPr>
            <a:spLocks noGrp="1"/>
          </p:cNvSpPr>
          <p:nvPr>
            <p:ph idx="1"/>
          </p:nvPr>
        </p:nvSpPr>
        <p:spPr/>
        <p:txBody>
          <a:bodyPr>
            <a:normAutofit/>
          </a:bodyPr>
          <a:lstStyle/>
          <a:p>
            <a:r>
              <a:rPr lang="en-US" sz="2400" dirty="0"/>
              <a:t>The Insurance Industry- Poor Explanation and Communication</a:t>
            </a:r>
          </a:p>
          <a:p>
            <a:r>
              <a:rPr lang="en-US" sz="2400" dirty="0"/>
              <a:t>The Legal Industry- No Competence when Dealing with Insurance Matters</a:t>
            </a:r>
          </a:p>
          <a:p>
            <a:endParaRPr lang="en-US" sz="2400" dirty="0"/>
          </a:p>
          <a:p>
            <a:r>
              <a:rPr lang="en-US" sz="2400" dirty="0"/>
              <a:t>GTU Blog for you and your insureds- </a:t>
            </a:r>
            <a:r>
              <a:rPr lang="en-US" dirty="0">
                <a:hlinkClick r:id="rId3"/>
              </a:rPr>
              <a:t>https://truckbrokerinsurancenetwork.gtu-ins.com/brokershipper/</a:t>
            </a:r>
            <a:endParaRPr lang="en-US" dirty="0"/>
          </a:p>
          <a:p>
            <a:pPr marL="0" indent="0">
              <a:buNone/>
            </a:pPr>
            <a:r>
              <a:rPr lang="en-US" dirty="0"/>
              <a:t> </a:t>
            </a:r>
          </a:p>
        </p:txBody>
      </p:sp>
      <p:pic>
        <p:nvPicPr>
          <p:cNvPr id="4" name="Picture 3">
            <a:extLst>
              <a:ext uri="{FF2B5EF4-FFF2-40B4-BE49-F238E27FC236}">
                <a16:creationId xmlns:a16="http://schemas.microsoft.com/office/drawing/2014/main" id="{A383C34D-7536-4CA0-A276-51AAFEB5700B}"/>
              </a:ext>
            </a:extLst>
          </p:cNvPr>
          <p:cNvPicPr>
            <a:picLocks noChangeAspect="1"/>
          </p:cNvPicPr>
          <p:nvPr/>
        </p:nvPicPr>
        <p:blipFill rotWithShape="1">
          <a:blip r:embed="rId4">
            <a:extLst>
              <a:ext uri="{28A0092B-C50C-407E-A947-70E740481C1C}">
                <a14:useLocalDpi xmlns:a14="http://schemas.microsoft.com/office/drawing/2010/main" val="0"/>
              </a:ext>
            </a:extLst>
          </a:blip>
          <a:srcRect r="73784" b="82982"/>
          <a:stretch/>
        </p:blipFill>
        <p:spPr>
          <a:xfrm>
            <a:off x="9797865" y="5773810"/>
            <a:ext cx="2225826" cy="1084190"/>
          </a:xfrm>
          <a:prstGeom prst="ellipse">
            <a:avLst/>
          </a:prstGeom>
          <a:ln>
            <a:noFill/>
          </a:ln>
          <a:effectLst>
            <a:softEdge rad="112500"/>
          </a:effectLst>
        </p:spPr>
      </p:pic>
    </p:spTree>
    <p:extLst>
      <p:ext uri="{BB962C8B-B14F-4D97-AF65-F5344CB8AC3E}">
        <p14:creationId xmlns:p14="http://schemas.microsoft.com/office/powerpoint/2010/main" val="29517476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BCF85C-5E22-4AFD-B44F-B69A75C5F42F}"/>
              </a:ext>
            </a:extLst>
          </p:cNvPr>
          <p:cNvSpPr>
            <a:spLocks noGrp="1"/>
          </p:cNvSpPr>
          <p:nvPr>
            <p:ph type="title"/>
          </p:nvPr>
        </p:nvSpPr>
        <p:spPr/>
        <p:txBody>
          <a:bodyPr/>
          <a:lstStyle/>
          <a:p>
            <a:r>
              <a:rPr lang="en-US" dirty="0"/>
              <a:t>Insurance Underwriting Issues</a:t>
            </a:r>
          </a:p>
        </p:txBody>
      </p:sp>
      <p:sp>
        <p:nvSpPr>
          <p:cNvPr id="3" name="Content Placeholder 2">
            <a:extLst>
              <a:ext uri="{FF2B5EF4-FFF2-40B4-BE49-F238E27FC236}">
                <a16:creationId xmlns:a16="http://schemas.microsoft.com/office/drawing/2014/main" id="{99C259BD-BC15-4DCD-AC67-344964268711}"/>
              </a:ext>
            </a:extLst>
          </p:cNvPr>
          <p:cNvSpPr>
            <a:spLocks noGrp="1"/>
          </p:cNvSpPr>
          <p:nvPr>
            <p:ph idx="1"/>
          </p:nvPr>
        </p:nvSpPr>
        <p:spPr/>
        <p:txBody>
          <a:bodyPr/>
          <a:lstStyle/>
          <a:p>
            <a:r>
              <a:rPr lang="en-US" dirty="0"/>
              <a:t>Lack of Diligence in Explaining Coverage Required</a:t>
            </a:r>
          </a:p>
          <a:p>
            <a:r>
              <a:rPr lang="en-US" dirty="0"/>
              <a:t>Lack of Understanding of Exposures</a:t>
            </a:r>
          </a:p>
          <a:p>
            <a:r>
              <a:rPr lang="en-US" dirty="0"/>
              <a:t>Lack of Understanding of Insurance Being Sold</a:t>
            </a:r>
          </a:p>
        </p:txBody>
      </p:sp>
      <p:pic>
        <p:nvPicPr>
          <p:cNvPr id="4" name="Picture 3">
            <a:extLst>
              <a:ext uri="{FF2B5EF4-FFF2-40B4-BE49-F238E27FC236}">
                <a16:creationId xmlns:a16="http://schemas.microsoft.com/office/drawing/2014/main" id="{CA38D2D8-B30E-4073-A789-7F1C2896AABF}"/>
              </a:ext>
            </a:extLst>
          </p:cNvPr>
          <p:cNvPicPr>
            <a:picLocks noChangeAspect="1"/>
          </p:cNvPicPr>
          <p:nvPr/>
        </p:nvPicPr>
        <p:blipFill rotWithShape="1">
          <a:blip r:embed="rId3">
            <a:extLst>
              <a:ext uri="{28A0092B-C50C-407E-A947-70E740481C1C}">
                <a14:useLocalDpi xmlns:a14="http://schemas.microsoft.com/office/drawing/2010/main" val="0"/>
              </a:ext>
            </a:extLst>
          </a:blip>
          <a:srcRect r="73784" b="82982"/>
          <a:stretch/>
        </p:blipFill>
        <p:spPr>
          <a:xfrm>
            <a:off x="9734803" y="5342236"/>
            <a:ext cx="2225826" cy="1084190"/>
          </a:xfrm>
          <a:prstGeom prst="ellipse">
            <a:avLst/>
          </a:prstGeom>
          <a:ln>
            <a:noFill/>
          </a:ln>
          <a:effectLst>
            <a:softEdge rad="112500"/>
          </a:effectLst>
        </p:spPr>
      </p:pic>
    </p:spTree>
    <p:extLst>
      <p:ext uri="{BB962C8B-B14F-4D97-AF65-F5344CB8AC3E}">
        <p14:creationId xmlns:p14="http://schemas.microsoft.com/office/powerpoint/2010/main" val="7991016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CF4650-F467-4565-BE9C-DBEAB4982747}"/>
              </a:ext>
            </a:extLst>
          </p:cNvPr>
          <p:cNvSpPr>
            <a:spLocks noGrp="1"/>
          </p:cNvSpPr>
          <p:nvPr>
            <p:ph type="title"/>
          </p:nvPr>
        </p:nvSpPr>
        <p:spPr/>
        <p:txBody>
          <a:bodyPr/>
          <a:lstStyle/>
          <a:p>
            <a:r>
              <a:rPr lang="en-US" dirty="0"/>
              <a:t>Carrier Selection Issues</a:t>
            </a:r>
          </a:p>
        </p:txBody>
      </p:sp>
      <p:sp>
        <p:nvSpPr>
          <p:cNvPr id="3" name="Content Placeholder 2">
            <a:extLst>
              <a:ext uri="{FF2B5EF4-FFF2-40B4-BE49-F238E27FC236}">
                <a16:creationId xmlns:a16="http://schemas.microsoft.com/office/drawing/2014/main" id="{6D79B2BD-7F1C-4689-9940-595975A62BFB}"/>
              </a:ext>
            </a:extLst>
          </p:cNvPr>
          <p:cNvSpPr>
            <a:spLocks noGrp="1"/>
          </p:cNvSpPr>
          <p:nvPr>
            <p:ph idx="1"/>
          </p:nvPr>
        </p:nvSpPr>
        <p:spPr/>
        <p:txBody>
          <a:bodyPr>
            <a:normAutofit fontScale="92500" lnSpcReduction="10000"/>
          </a:bodyPr>
          <a:lstStyle/>
          <a:p>
            <a:r>
              <a:rPr lang="en-US" dirty="0"/>
              <a:t>DOT Safety Rating</a:t>
            </a:r>
          </a:p>
          <a:p>
            <a:r>
              <a:rPr lang="en-US" dirty="0"/>
              <a:t>AM Best Rating</a:t>
            </a:r>
          </a:p>
          <a:p>
            <a:r>
              <a:rPr lang="en-US" dirty="0"/>
              <a:t>CSA Equivalents</a:t>
            </a:r>
          </a:p>
          <a:p>
            <a:r>
              <a:rPr lang="en-US" dirty="0"/>
              <a:t>Years in Business</a:t>
            </a:r>
          </a:p>
          <a:p>
            <a:r>
              <a:rPr lang="en-US" dirty="0"/>
              <a:t>Using GTU/ SaferWatch Algorithm- Discussion</a:t>
            </a:r>
          </a:p>
          <a:p>
            <a:pPr marL="0" indent="0">
              <a:buNone/>
            </a:pPr>
            <a:r>
              <a:rPr lang="en-US" dirty="0"/>
              <a:t>GTUs Blog for you and your insureds: </a:t>
            </a:r>
          </a:p>
          <a:p>
            <a:pPr>
              <a:buFont typeface="Wingdings" panose="05000000000000000000" pitchFamily="2" charset="2"/>
              <a:buChar char="§"/>
            </a:pPr>
            <a:r>
              <a:rPr lang="en-US" dirty="0"/>
              <a:t>SaferWatch- </a:t>
            </a:r>
            <a:r>
              <a:rPr lang="en-US" dirty="0">
                <a:hlinkClick r:id="rId3"/>
              </a:rPr>
              <a:t>https://truckbrokerinsurancenetwork.gtu-ins.com/why-we-and-you-should-use-saferwatch-for-carrier-selection/</a:t>
            </a:r>
            <a:endParaRPr lang="en-US" dirty="0"/>
          </a:p>
          <a:p>
            <a:pPr>
              <a:buFont typeface="Wingdings" panose="05000000000000000000" pitchFamily="2" charset="2"/>
              <a:buChar char="§"/>
            </a:pPr>
            <a:r>
              <a:rPr lang="en-US" dirty="0"/>
              <a:t>AM Best- </a:t>
            </a:r>
            <a:r>
              <a:rPr lang="en-US" dirty="0">
                <a:hlinkClick r:id="rId4"/>
              </a:rPr>
              <a:t>https://truckbrokerinsurancenetwork.gtu-ins.com/truck-broker-carrier-selection-and-carriers-insurance-issues-with-am-best-rating/</a:t>
            </a:r>
            <a:endParaRPr lang="en-US" dirty="0"/>
          </a:p>
          <a:p>
            <a:pPr>
              <a:buFont typeface="Wingdings" panose="05000000000000000000" pitchFamily="2" charset="2"/>
              <a:buChar char="§"/>
            </a:pPr>
            <a:endParaRPr lang="en-US" dirty="0"/>
          </a:p>
          <a:p>
            <a:pPr marL="0" indent="0">
              <a:buNone/>
            </a:pPr>
            <a:endParaRPr lang="en-US" dirty="0"/>
          </a:p>
          <a:p>
            <a:pPr>
              <a:buFont typeface="Arial" panose="020B0604020202020204" pitchFamily="34" charset="0"/>
              <a:buChar char="•"/>
            </a:pPr>
            <a:endParaRPr lang="en-US" dirty="0"/>
          </a:p>
          <a:p>
            <a:pPr marL="0" indent="0">
              <a:buNone/>
            </a:pPr>
            <a:endParaRPr lang="en-US" dirty="0"/>
          </a:p>
          <a:p>
            <a:pPr marL="0" indent="0">
              <a:buNone/>
            </a:pPr>
            <a:endParaRPr lang="en-US" dirty="0"/>
          </a:p>
        </p:txBody>
      </p:sp>
      <p:pic>
        <p:nvPicPr>
          <p:cNvPr id="4" name="Picture 3">
            <a:extLst>
              <a:ext uri="{FF2B5EF4-FFF2-40B4-BE49-F238E27FC236}">
                <a16:creationId xmlns:a16="http://schemas.microsoft.com/office/drawing/2014/main" id="{AD5D7C98-CA2D-4AFC-B4F0-607583C8210B}"/>
              </a:ext>
            </a:extLst>
          </p:cNvPr>
          <p:cNvPicPr>
            <a:picLocks noChangeAspect="1"/>
          </p:cNvPicPr>
          <p:nvPr/>
        </p:nvPicPr>
        <p:blipFill rotWithShape="1">
          <a:blip r:embed="rId5">
            <a:extLst>
              <a:ext uri="{28A0092B-C50C-407E-A947-70E740481C1C}">
                <a14:useLocalDpi xmlns:a14="http://schemas.microsoft.com/office/drawing/2010/main" val="0"/>
              </a:ext>
            </a:extLst>
          </a:blip>
          <a:srcRect r="73784" b="82982"/>
          <a:stretch/>
        </p:blipFill>
        <p:spPr>
          <a:xfrm>
            <a:off x="9824592" y="5711787"/>
            <a:ext cx="2225826" cy="1084190"/>
          </a:xfrm>
          <a:prstGeom prst="ellipse">
            <a:avLst/>
          </a:prstGeom>
          <a:ln>
            <a:noFill/>
          </a:ln>
          <a:effectLst>
            <a:softEdge rad="112500"/>
          </a:effectLst>
        </p:spPr>
      </p:pic>
    </p:spTree>
    <p:extLst>
      <p:ext uri="{BB962C8B-B14F-4D97-AF65-F5344CB8AC3E}">
        <p14:creationId xmlns:p14="http://schemas.microsoft.com/office/powerpoint/2010/main" val="42270050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64179F-1D2A-49F9-BFBE-A16E42A224AE}"/>
              </a:ext>
            </a:extLst>
          </p:cNvPr>
          <p:cNvSpPr>
            <a:spLocks noGrp="1"/>
          </p:cNvSpPr>
          <p:nvPr>
            <p:ph type="title"/>
          </p:nvPr>
        </p:nvSpPr>
        <p:spPr/>
        <p:txBody>
          <a:bodyPr/>
          <a:lstStyle/>
          <a:p>
            <a:r>
              <a:rPr lang="en-US" dirty="0"/>
              <a:t>Control Underwriting Issues</a:t>
            </a:r>
          </a:p>
        </p:txBody>
      </p:sp>
      <p:sp>
        <p:nvSpPr>
          <p:cNvPr id="3" name="Content Placeholder 2">
            <a:extLst>
              <a:ext uri="{FF2B5EF4-FFF2-40B4-BE49-F238E27FC236}">
                <a16:creationId xmlns:a16="http://schemas.microsoft.com/office/drawing/2014/main" id="{6661BF6C-33EC-4E4D-9347-A8794B7FDE78}"/>
              </a:ext>
            </a:extLst>
          </p:cNvPr>
          <p:cNvSpPr>
            <a:spLocks noGrp="1"/>
          </p:cNvSpPr>
          <p:nvPr>
            <p:ph idx="1"/>
          </p:nvPr>
        </p:nvSpPr>
        <p:spPr/>
        <p:txBody>
          <a:bodyPr/>
          <a:lstStyle/>
          <a:p>
            <a:r>
              <a:rPr lang="en-US" dirty="0"/>
              <a:t>Fining Carriers- A big NO!</a:t>
            </a:r>
          </a:p>
          <a:p>
            <a:r>
              <a:rPr lang="en-US" dirty="0"/>
              <a:t>Federal Coercion Rule- Problematic</a:t>
            </a:r>
          </a:p>
          <a:p>
            <a:endParaRPr lang="en-US" dirty="0"/>
          </a:p>
          <a:p>
            <a:pPr marL="0" indent="0">
              <a:buNone/>
            </a:pPr>
            <a:r>
              <a:rPr lang="en-US" dirty="0"/>
              <a:t>GTU Blog for you and your insureds- </a:t>
            </a:r>
            <a:r>
              <a:rPr lang="en-US" dirty="0">
                <a:hlinkClick r:id="rId3"/>
              </a:rPr>
              <a:t>https://truckbrokerinsurancenetwork.gtu-ins.com/communication-versus-control-issues-and-dilemmas-for-truck-brokers/</a:t>
            </a:r>
            <a:endParaRPr lang="en-US" dirty="0"/>
          </a:p>
        </p:txBody>
      </p:sp>
      <p:pic>
        <p:nvPicPr>
          <p:cNvPr id="4" name="Picture 3">
            <a:extLst>
              <a:ext uri="{FF2B5EF4-FFF2-40B4-BE49-F238E27FC236}">
                <a16:creationId xmlns:a16="http://schemas.microsoft.com/office/drawing/2014/main" id="{08D1978A-FEA0-479B-9CC6-467345DF8D11}"/>
              </a:ext>
            </a:extLst>
          </p:cNvPr>
          <p:cNvPicPr>
            <a:picLocks noChangeAspect="1"/>
          </p:cNvPicPr>
          <p:nvPr/>
        </p:nvPicPr>
        <p:blipFill rotWithShape="1">
          <a:blip r:embed="rId4">
            <a:extLst>
              <a:ext uri="{28A0092B-C50C-407E-A947-70E740481C1C}">
                <a14:useLocalDpi xmlns:a14="http://schemas.microsoft.com/office/drawing/2010/main" val="0"/>
              </a:ext>
            </a:extLst>
          </a:blip>
          <a:srcRect r="73784" b="82982"/>
          <a:stretch/>
        </p:blipFill>
        <p:spPr>
          <a:xfrm>
            <a:off x="9703272" y="5477705"/>
            <a:ext cx="2225826" cy="1084190"/>
          </a:xfrm>
          <a:prstGeom prst="ellipse">
            <a:avLst/>
          </a:prstGeom>
          <a:ln>
            <a:noFill/>
          </a:ln>
          <a:effectLst>
            <a:softEdge rad="112500"/>
          </a:effectLst>
        </p:spPr>
      </p:pic>
    </p:spTree>
    <p:extLst>
      <p:ext uri="{BB962C8B-B14F-4D97-AF65-F5344CB8AC3E}">
        <p14:creationId xmlns:p14="http://schemas.microsoft.com/office/powerpoint/2010/main" val="1535487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97C04-075E-4254-BD88-6339F6CBB6FF}"/>
              </a:ext>
            </a:extLst>
          </p:cNvPr>
          <p:cNvSpPr>
            <a:spLocks noGrp="1"/>
          </p:cNvSpPr>
          <p:nvPr>
            <p:ph type="title"/>
          </p:nvPr>
        </p:nvSpPr>
        <p:spPr>
          <a:xfrm>
            <a:off x="1683170" y="838200"/>
            <a:ext cx="8825659" cy="706964"/>
          </a:xfrm>
        </p:spPr>
        <p:txBody>
          <a:bodyPr/>
          <a:lstStyle/>
          <a:p>
            <a:r>
              <a:rPr lang="en-US" dirty="0"/>
              <a:t>Nuances of Logistics Coverage</a:t>
            </a:r>
            <a:br>
              <a:rPr lang="en-US" dirty="0"/>
            </a:br>
            <a:r>
              <a:rPr lang="en-US" dirty="0"/>
              <a:t>Opportunity &amp; Understanding</a:t>
            </a:r>
          </a:p>
        </p:txBody>
      </p:sp>
      <p:sp>
        <p:nvSpPr>
          <p:cNvPr id="3" name="Content Placeholder 2">
            <a:extLst>
              <a:ext uri="{FF2B5EF4-FFF2-40B4-BE49-F238E27FC236}">
                <a16:creationId xmlns:a16="http://schemas.microsoft.com/office/drawing/2014/main" id="{0890869B-BE39-4E70-B4DB-1E51F8A3081D}"/>
              </a:ext>
            </a:extLst>
          </p:cNvPr>
          <p:cNvSpPr>
            <a:spLocks noGrp="1"/>
          </p:cNvSpPr>
          <p:nvPr>
            <p:ph idx="1"/>
          </p:nvPr>
        </p:nvSpPr>
        <p:spPr/>
        <p:txBody>
          <a:bodyPr/>
          <a:lstStyle/>
          <a:p>
            <a:r>
              <a:rPr lang="en-US" dirty="0"/>
              <a:t>Opportunity- Pay on Behalf Versus Indemnity</a:t>
            </a:r>
          </a:p>
          <a:p>
            <a:r>
              <a:rPr lang="en-US" dirty="0"/>
              <a:t>Understanding -Hired and Non-owned- Works for a Freight Forwarder/ Not for a Truck Broker- Discussion</a:t>
            </a:r>
          </a:p>
          <a:p>
            <a:r>
              <a:rPr lang="en-US" dirty="0"/>
              <a:t>Opportunity- Excess Limits- Most Logistics Operations are underinsured. EBITA and issues with Primary Liability</a:t>
            </a:r>
          </a:p>
          <a:p>
            <a:r>
              <a:rPr lang="en-US" dirty="0"/>
              <a:t>Opportunity and Understanding- High Self-Insured Retentions on Trucking &amp; Logistics do not make sense, nor does a carrier know how to defend properly a third party carrier claim</a:t>
            </a:r>
          </a:p>
          <a:p>
            <a:r>
              <a:rPr lang="en-US" dirty="0"/>
              <a:t>Understanding -Professional Liability- what financial loss is the insured legally liable for outside- Is it indemnity or liability? Claims Made?</a:t>
            </a:r>
          </a:p>
        </p:txBody>
      </p:sp>
      <p:pic>
        <p:nvPicPr>
          <p:cNvPr id="4" name="Picture 3">
            <a:extLst>
              <a:ext uri="{FF2B5EF4-FFF2-40B4-BE49-F238E27FC236}">
                <a16:creationId xmlns:a16="http://schemas.microsoft.com/office/drawing/2014/main" id="{E5432C94-3EBE-4010-976B-7453468317EF}"/>
              </a:ext>
            </a:extLst>
          </p:cNvPr>
          <p:cNvPicPr>
            <a:picLocks noChangeAspect="1"/>
          </p:cNvPicPr>
          <p:nvPr/>
        </p:nvPicPr>
        <p:blipFill rotWithShape="1">
          <a:blip r:embed="rId2">
            <a:extLst>
              <a:ext uri="{28A0092B-C50C-407E-A947-70E740481C1C}">
                <a14:useLocalDpi xmlns:a14="http://schemas.microsoft.com/office/drawing/2010/main" val="0"/>
              </a:ext>
            </a:extLst>
          </a:blip>
          <a:srcRect r="73784" b="82982"/>
          <a:stretch/>
        </p:blipFill>
        <p:spPr>
          <a:xfrm>
            <a:off x="9703272" y="5477705"/>
            <a:ext cx="2225826" cy="1084190"/>
          </a:xfrm>
          <a:prstGeom prst="ellipse">
            <a:avLst/>
          </a:prstGeom>
          <a:ln>
            <a:noFill/>
          </a:ln>
          <a:effectLst>
            <a:softEdge rad="112500"/>
          </a:effectLst>
        </p:spPr>
      </p:pic>
    </p:spTree>
    <p:extLst>
      <p:ext uri="{BB962C8B-B14F-4D97-AF65-F5344CB8AC3E}">
        <p14:creationId xmlns:p14="http://schemas.microsoft.com/office/powerpoint/2010/main" val="26600664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E3171A-87F0-4F1F-B79F-A0C5B562C7DE}"/>
              </a:ext>
            </a:extLst>
          </p:cNvPr>
          <p:cNvSpPr>
            <a:spLocks noGrp="1"/>
          </p:cNvSpPr>
          <p:nvPr>
            <p:ph type="title"/>
          </p:nvPr>
        </p:nvSpPr>
        <p:spPr/>
        <p:txBody>
          <a:bodyPr/>
          <a:lstStyle/>
          <a:p>
            <a:r>
              <a:rPr lang="en-US" dirty="0"/>
              <a:t>My Background</a:t>
            </a:r>
          </a:p>
        </p:txBody>
      </p:sp>
      <p:sp>
        <p:nvSpPr>
          <p:cNvPr id="3" name="Content Placeholder 2">
            <a:extLst>
              <a:ext uri="{FF2B5EF4-FFF2-40B4-BE49-F238E27FC236}">
                <a16:creationId xmlns:a16="http://schemas.microsoft.com/office/drawing/2014/main" id="{2341A37B-927D-44F5-A244-CAC9D46FF620}"/>
              </a:ext>
            </a:extLst>
          </p:cNvPr>
          <p:cNvSpPr>
            <a:spLocks noGrp="1"/>
          </p:cNvSpPr>
          <p:nvPr>
            <p:ph idx="1"/>
          </p:nvPr>
        </p:nvSpPr>
        <p:spPr/>
        <p:txBody>
          <a:bodyPr/>
          <a:lstStyle/>
          <a:p>
            <a:r>
              <a:rPr lang="en-US" dirty="0"/>
              <a:t>Over 30 years Underwriting Transportation and Logistics Insurance</a:t>
            </a:r>
          </a:p>
          <a:p>
            <a:r>
              <a:rPr lang="en-US" dirty="0"/>
              <a:t>Authored Both Trucking and Logistics Policy Forms</a:t>
            </a:r>
          </a:p>
          <a:p>
            <a:r>
              <a:rPr lang="en-US" dirty="0"/>
              <a:t>Developed the GTU SaferWatch Carrier Risk Management Assessment</a:t>
            </a:r>
          </a:p>
          <a:p>
            <a:r>
              <a:rPr lang="en-US" dirty="0"/>
              <a:t>Spoken/ Taught Logistics Insurance at Various Industry Meetings</a:t>
            </a:r>
          </a:p>
          <a:p>
            <a:endParaRPr lang="en-US" dirty="0"/>
          </a:p>
        </p:txBody>
      </p:sp>
      <p:pic>
        <p:nvPicPr>
          <p:cNvPr id="4" name="Picture 3">
            <a:extLst>
              <a:ext uri="{FF2B5EF4-FFF2-40B4-BE49-F238E27FC236}">
                <a16:creationId xmlns:a16="http://schemas.microsoft.com/office/drawing/2014/main" id="{799B0D1F-C0EF-4877-90C9-6ECD39503689}"/>
              </a:ext>
            </a:extLst>
          </p:cNvPr>
          <p:cNvPicPr>
            <a:picLocks noChangeAspect="1"/>
          </p:cNvPicPr>
          <p:nvPr/>
        </p:nvPicPr>
        <p:blipFill rotWithShape="1">
          <a:blip r:embed="rId3">
            <a:extLst>
              <a:ext uri="{28A0092B-C50C-407E-A947-70E740481C1C}">
                <a14:useLocalDpi xmlns:a14="http://schemas.microsoft.com/office/drawing/2010/main" val="0"/>
              </a:ext>
            </a:extLst>
          </a:blip>
          <a:srcRect r="73784" b="82982"/>
          <a:stretch/>
        </p:blipFill>
        <p:spPr>
          <a:xfrm>
            <a:off x="9519791" y="5773810"/>
            <a:ext cx="2225826" cy="1084190"/>
          </a:xfrm>
          <a:prstGeom prst="ellipse">
            <a:avLst/>
          </a:prstGeom>
          <a:ln>
            <a:noFill/>
          </a:ln>
          <a:effectLst>
            <a:softEdge rad="112500"/>
          </a:effectLst>
        </p:spPr>
      </p:pic>
    </p:spTree>
    <p:extLst>
      <p:ext uri="{BB962C8B-B14F-4D97-AF65-F5344CB8AC3E}">
        <p14:creationId xmlns:p14="http://schemas.microsoft.com/office/powerpoint/2010/main" val="13871983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875EC-6323-4995-BFA3-2E16E1648FC1}"/>
              </a:ext>
            </a:extLst>
          </p:cNvPr>
          <p:cNvSpPr>
            <a:spLocks noGrp="1"/>
          </p:cNvSpPr>
          <p:nvPr>
            <p:ph type="title"/>
          </p:nvPr>
        </p:nvSpPr>
        <p:spPr/>
        <p:txBody>
          <a:bodyPr/>
          <a:lstStyle/>
          <a:p>
            <a:r>
              <a:rPr lang="en-US" dirty="0"/>
              <a:t>Policy Weaknesses</a:t>
            </a:r>
          </a:p>
        </p:txBody>
      </p:sp>
      <p:sp>
        <p:nvSpPr>
          <p:cNvPr id="3" name="Content Placeholder 2">
            <a:extLst>
              <a:ext uri="{FF2B5EF4-FFF2-40B4-BE49-F238E27FC236}">
                <a16:creationId xmlns:a16="http://schemas.microsoft.com/office/drawing/2014/main" id="{FBB6D3EC-D616-4E76-9AC2-3EE63281CE87}"/>
              </a:ext>
            </a:extLst>
          </p:cNvPr>
          <p:cNvSpPr>
            <a:spLocks noGrp="1"/>
          </p:cNvSpPr>
          <p:nvPr>
            <p:ph idx="1"/>
          </p:nvPr>
        </p:nvSpPr>
        <p:spPr/>
        <p:txBody>
          <a:bodyPr>
            <a:normAutofit lnSpcReduction="10000"/>
          </a:bodyPr>
          <a:lstStyle/>
          <a:p>
            <a:r>
              <a:rPr lang="en-US" dirty="0"/>
              <a:t>Full Recourse- LogistIQ</a:t>
            </a:r>
          </a:p>
          <a:p>
            <a:r>
              <a:rPr lang="en-US" dirty="0"/>
              <a:t>Non-Industry Specific- Avalon</a:t>
            </a:r>
          </a:p>
          <a:p>
            <a:r>
              <a:rPr lang="en-US" dirty="0"/>
              <a:t>Defense in the Limit- Most British forms</a:t>
            </a:r>
          </a:p>
          <a:p>
            <a:r>
              <a:rPr lang="en-US" dirty="0"/>
              <a:t>Punitive Damages Excluded</a:t>
            </a:r>
          </a:p>
          <a:p>
            <a:r>
              <a:rPr lang="en-US" dirty="0"/>
              <a:t>Contractual Issues</a:t>
            </a:r>
          </a:p>
          <a:p>
            <a:r>
              <a:rPr lang="en-US" dirty="0"/>
              <a:t>Optional Duty to Defend</a:t>
            </a:r>
          </a:p>
          <a:p>
            <a:endParaRPr lang="en-US" dirty="0"/>
          </a:p>
          <a:p>
            <a:pPr marL="0" indent="0">
              <a:buNone/>
            </a:pPr>
            <a:r>
              <a:rPr lang="en-US" b="1" i="1" u="sng" dirty="0"/>
              <a:t>Since the industry is mostly surplus lines, policy comparisons are a requirement!</a:t>
            </a:r>
          </a:p>
        </p:txBody>
      </p:sp>
      <p:pic>
        <p:nvPicPr>
          <p:cNvPr id="4" name="Picture 3">
            <a:extLst>
              <a:ext uri="{FF2B5EF4-FFF2-40B4-BE49-F238E27FC236}">
                <a16:creationId xmlns:a16="http://schemas.microsoft.com/office/drawing/2014/main" id="{C9FB64BA-531B-4262-A3C5-BECA4EDC8EB8}"/>
              </a:ext>
            </a:extLst>
          </p:cNvPr>
          <p:cNvPicPr>
            <a:picLocks noChangeAspect="1"/>
          </p:cNvPicPr>
          <p:nvPr/>
        </p:nvPicPr>
        <p:blipFill rotWithShape="1">
          <a:blip r:embed="rId2">
            <a:extLst>
              <a:ext uri="{28A0092B-C50C-407E-A947-70E740481C1C}">
                <a14:useLocalDpi xmlns:a14="http://schemas.microsoft.com/office/drawing/2010/main" val="0"/>
              </a:ext>
            </a:extLst>
          </a:blip>
          <a:srcRect r="73784" b="82982"/>
          <a:stretch/>
        </p:blipFill>
        <p:spPr>
          <a:xfrm>
            <a:off x="9624588" y="5342236"/>
            <a:ext cx="2225826" cy="1084190"/>
          </a:xfrm>
          <a:prstGeom prst="ellipse">
            <a:avLst/>
          </a:prstGeom>
          <a:ln>
            <a:noFill/>
          </a:ln>
          <a:effectLst>
            <a:softEdge rad="112500"/>
          </a:effectLst>
        </p:spPr>
      </p:pic>
    </p:spTree>
    <p:extLst>
      <p:ext uri="{BB962C8B-B14F-4D97-AF65-F5344CB8AC3E}">
        <p14:creationId xmlns:p14="http://schemas.microsoft.com/office/powerpoint/2010/main" val="27982447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F74451-A9BE-45E8-91E5-28C7E7F14EDD}"/>
              </a:ext>
            </a:extLst>
          </p:cNvPr>
          <p:cNvSpPr>
            <a:spLocks noGrp="1"/>
          </p:cNvSpPr>
          <p:nvPr>
            <p:ph type="title"/>
          </p:nvPr>
        </p:nvSpPr>
        <p:spPr/>
        <p:txBody>
          <a:bodyPr/>
          <a:lstStyle/>
          <a:p>
            <a:r>
              <a:rPr lang="en-US" dirty="0"/>
              <a:t>The GTU Risk Appetite</a:t>
            </a:r>
          </a:p>
        </p:txBody>
      </p:sp>
      <p:sp>
        <p:nvSpPr>
          <p:cNvPr id="5" name="Content Placeholder 4">
            <a:extLst>
              <a:ext uri="{FF2B5EF4-FFF2-40B4-BE49-F238E27FC236}">
                <a16:creationId xmlns:a16="http://schemas.microsoft.com/office/drawing/2014/main" id="{C226B60A-F23B-4CFB-8D6F-C2647E452EC5}"/>
              </a:ext>
            </a:extLst>
          </p:cNvPr>
          <p:cNvSpPr>
            <a:spLocks noGrp="1"/>
          </p:cNvSpPr>
          <p:nvPr>
            <p:ph idx="1"/>
          </p:nvPr>
        </p:nvSpPr>
        <p:spPr/>
        <p:txBody>
          <a:bodyPr/>
          <a:lstStyle/>
          <a:p>
            <a:pPr marL="0" indent="0">
              <a:buNone/>
            </a:pPr>
            <a:r>
              <a:rPr lang="en-US" b="1" dirty="0"/>
              <a:t>Who we serve:</a:t>
            </a:r>
            <a:endParaRPr lang="en-US" dirty="0"/>
          </a:p>
          <a:p>
            <a:r>
              <a:rPr lang="en-US" dirty="0"/>
              <a:t>Truck Brokers</a:t>
            </a:r>
          </a:p>
          <a:p>
            <a:r>
              <a:rPr lang="en-US" dirty="0"/>
              <a:t>Couriers</a:t>
            </a:r>
          </a:p>
          <a:p>
            <a:r>
              <a:rPr lang="en-US" dirty="0"/>
              <a:t>Chassis Operators</a:t>
            </a:r>
          </a:p>
          <a:p>
            <a:r>
              <a:rPr lang="en-US" dirty="0"/>
              <a:t>Freight Forwarders</a:t>
            </a:r>
          </a:p>
          <a:p>
            <a:r>
              <a:rPr lang="en-US" dirty="0"/>
              <a:t>Lease Operations</a:t>
            </a:r>
          </a:p>
          <a:p>
            <a:r>
              <a:rPr lang="en-US" dirty="0"/>
              <a:t>Shippers</a:t>
            </a:r>
          </a:p>
          <a:p>
            <a:pPr marL="0" indent="0">
              <a:buNone/>
            </a:pPr>
            <a:endParaRPr lang="en-US" dirty="0"/>
          </a:p>
        </p:txBody>
      </p:sp>
      <p:pic>
        <p:nvPicPr>
          <p:cNvPr id="6" name="Picture 5">
            <a:extLst>
              <a:ext uri="{FF2B5EF4-FFF2-40B4-BE49-F238E27FC236}">
                <a16:creationId xmlns:a16="http://schemas.microsoft.com/office/drawing/2014/main" id="{141F5B0E-9C2D-46DC-ADD9-EA21F51DDE7A}"/>
              </a:ext>
            </a:extLst>
          </p:cNvPr>
          <p:cNvPicPr>
            <a:picLocks noChangeAspect="1"/>
          </p:cNvPicPr>
          <p:nvPr/>
        </p:nvPicPr>
        <p:blipFill rotWithShape="1">
          <a:blip r:embed="rId2">
            <a:extLst>
              <a:ext uri="{28A0092B-C50C-407E-A947-70E740481C1C}">
                <a14:useLocalDpi xmlns:a14="http://schemas.microsoft.com/office/drawing/2010/main" val="0"/>
              </a:ext>
            </a:extLst>
          </a:blip>
          <a:srcRect r="73784" b="82982"/>
          <a:stretch/>
        </p:blipFill>
        <p:spPr>
          <a:xfrm>
            <a:off x="9009733" y="5342236"/>
            <a:ext cx="2225826" cy="1084190"/>
          </a:xfrm>
          <a:prstGeom prst="ellipse">
            <a:avLst/>
          </a:prstGeom>
          <a:ln>
            <a:noFill/>
          </a:ln>
          <a:effectLst>
            <a:softEdge rad="112500"/>
          </a:effectLst>
        </p:spPr>
      </p:pic>
    </p:spTree>
    <p:extLst>
      <p:ext uri="{BB962C8B-B14F-4D97-AF65-F5344CB8AC3E}">
        <p14:creationId xmlns:p14="http://schemas.microsoft.com/office/powerpoint/2010/main" val="33081881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864C50-790B-4EFB-BD4F-12A2C8B20A73}"/>
              </a:ext>
            </a:extLst>
          </p:cNvPr>
          <p:cNvSpPr>
            <a:spLocks noGrp="1"/>
          </p:cNvSpPr>
          <p:nvPr>
            <p:ph type="title"/>
          </p:nvPr>
        </p:nvSpPr>
        <p:spPr/>
        <p:txBody>
          <a:bodyPr/>
          <a:lstStyle/>
          <a:p>
            <a:r>
              <a:rPr lang="en-US" dirty="0"/>
              <a:t>GTU Logistics Coverages Offered</a:t>
            </a:r>
          </a:p>
        </p:txBody>
      </p:sp>
      <p:sp>
        <p:nvSpPr>
          <p:cNvPr id="3" name="Content Placeholder 2">
            <a:extLst>
              <a:ext uri="{FF2B5EF4-FFF2-40B4-BE49-F238E27FC236}">
                <a16:creationId xmlns:a16="http://schemas.microsoft.com/office/drawing/2014/main" id="{4FA21923-02A5-4329-861C-25089EBF2C20}"/>
              </a:ext>
            </a:extLst>
          </p:cNvPr>
          <p:cNvSpPr>
            <a:spLocks noGrp="1"/>
          </p:cNvSpPr>
          <p:nvPr>
            <p:ph idx="1"/>
          </p:nvPr>
        </p:nvSpPr>
        <p:spPr/>
        <p:txBody>
          <a:bodyPr>
            <a:normAutofit/>
          </a:bodyPr>
          <a:lstStyle/>
          <a:p>
            <a:r>
              <a:rPr lang="en-US" dirty="0"/>
              <a:t>Truck Broker Liability, Third Party Liability &amp; Contingent Auto Liability</a:t>
            </a:r>
          </a:p>
          <a:p>
            <a:r>
              <a:rPr lang="en-US" dirty="0"/>
              <a:t>Contingent Auto Liability – Lease</a:t>
            </a:r>
          </a:p>
          <a:p>
            <a:r>
              <a:rPr lang="en-US" dirty="0"/>
              <a:t>Shipper’s Contingent Auto and Rail Liability</a:t>
            </a:r>
          </a:p>
          <a:p>
            <a:r>
              <a:rPr lang="en-US" dirty="0"/>
              <a:t>Professional Liability (E &amp; O)</a:t>
            </a:r>
          </a:p>
          <a:p>
            <a:r>
              <a:rPr lang="en-US" dirty="0"/>
              <a:t>Excess Limits- Treaty up to $25 million</a:t>
            </a:r>
          </a:p>
          <a:p>
            <a:r>
              <a:rPr lang="en-US" dirty="0"/>
              <a:t>General Liability</a:t>
            </a:r>
          </a:p>
          <a:p>
            <a:r>
              <a:rPr lang="en-US" dirty="0"/>
              <a:t>Surety</a:t>
            </a:r>
          </a:p>
          <a:p>
            <a:endParaRPr lang="en-US" dirty="0"/>
          </a:p>
        </p:txBody>
      </p:sp>
      <p:pic>
        <p:nvPicPr>
          <p:cNvPr id="4" name="Picture 3">
            <a:extLst>
              <a:ext uri="{FF2B5EF4-FFF2-40B4-BE49-F238E27FC236}">
                <a16:creationId xmlns:a16="http://schemas.microsoft.com/office/drawing/2014/main" id="{E253A6A0-F00B-4BC8-982E-F254CE1E8F61}"/>
              </a:ext>
            </a:extLst>
          </p:cNvPr>
          <p:cNvPicPr>
            <a:picLocks noChangeAspect="1"/>
          </p:cNvPicPr>
          <p:nvPr/>
        </p:nvPicPr>
        <p:blipFill rotWithShape="1">
          <a:blip r:embed="rId2">
            <a:extLst>
              <a:ext uri="{28A0092B-C50C-407E-A947-70E740481C1C}">
                <a14:useLocalDpi xmlns:a14="http://schemas.microsoft.com/office/drawing/2010/main" val="0"/>
              </a:ext>
            </a:extLst>
          </a:blip>
          <a:srcRect r="73784" b="82982"/>
          <a:stretch/>
        </p:blipFill>
        <p:spPr>
          <a:xfrm>
            <a:off x="9388106" y="5342236"/>
            <a:ext cx="2225826" cy="1084190"/>
          </a:xfrm>
          <a:prstGeom prst="ellipse">
            <a:avLst/>
          </a:prstGeom>
          <a:ln>
            <a:noFill/>
          </a:ln>
          <a:effectLst>
            <a:softEdge rad="112500"/>
          </a:effectLst>
        </p:spPr>
      </p:pic>
    </p:spTree>
    <p:extLst>
      <p:ext uri="{BB962C8B-B14F-4D97-AF65-F5344CB8AC3E}">
        <p14:creationId xmlns:p14="http://schemas.microsoft.com/office/powerpoint/2010/main" val="23608019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CE052-9084-43B1-89E1-5B68119005AB}"/>
              </a:ext>
            </a:extLst>
          </p:cNvPr>
          <p:cNvSpPr>
            <a:spLocks noGrp="1"/>
          </p:cNvSpPr>
          <p:nvPr>
            <p:ph type="title"/>
          </p:nvPr>
        </p:nvSpPr>
        <p:spPr/>
        <p:txBody>
          <a:bodyPr/>
          <a:lstStyle/>
          <a:p>
            <a:r>
              <a:rPr lang="en-US" dirty="0"/>
              <a:t>Questions, Comments, &amp; Next Steps</a:t>
            </a:r>
          </a:p>
        </p:txBody>
      </p:sp>
      <p:sp>
        <p:nvSpPr>
          <p:cNvPr id="3" name="Content Placeholder 2">
            <a:extLst>
              <a:ext uri="{FF2B5EF4-FFF2-40B4-BE49-F238E27FC236}">
                <a16:creationId xmlns:a16="http://schemas.microsoft.com/office/drawing/2014/main" id="{733418C7-5EC3-46BA-B82D-33F3EBC737E2}"/>
              </a:ext>
            </a:extLst>
          </p:cNvPr>
          <p:cNvSpPr>
            <a:spLocks noGrp="1"/>
          </p:cNvSpPr>
          <p:nvPr>
            <p:ph idx="1"/>
          </p:nvPr>
        </p:nvSpPr>
        <p:spPr/>
        <p:txBody>
          <a:bodyPr>
            <a:normAutofit/>
          </a:bodyPr>
          <a:lstStyle/>
          <a:p>
            <a:r>
              <a:rPr lang="en-US" dirty="0"/>
              <a:t>Ben /GTU are happy to do a conference call and discuss logistics with producers and marketing folks and your insureds.</a:t>
            </a:r>
          </a:p>
          <a:p>
            <a:r>
              <a:rPr lang="en-US" dirty="0"/>
              <a:t>Get your book of business on a SaferWatch account. Need name and MC number. Send Ben carrier list and MC Numbers in Excel. </a:t>
            </a:r>
          </a:p>
          <a:p>
            <a:r>
              <a:rPr lang="en-US" dirty="0"/>
              <a:t>Get your insureds a plan for contractual best practices and compare to coverage to avoid E &amp; O’s.</a:t>
            </a:r>
          </a:p>
          <a:p>
            <a:r>
              <a:rPr lang="en-US" dirty="0"/>
              <a:t>Let GTU help you set up a Logistics Practice within your Transportation Division</a:t>
            </a:r>
          </a:p>
          <a:p>
            <a:r>
              <a:rPr lang="en-US" dirty="0"/>
              <a:t>Establish a Strategy of what HNI Transportation Wants to Be in Logistics</a:t>
            </a:r>
          </a:p>
          <a:p>
            <a:pPr marL="0" indent="0">
              <a:buNone/>
            </a:pPr>
            <a:endParaRPr lang="en-US" dirty="0"/>
          </a:p>
          <a:p>
            <a:pPr marL="0" indent="0">
              <a:buNone/>
            </a:pPr>
            <a:endParaRPr lang="en-US" dirty="0"/>
          </a:p>
        </p:txBody>
      </p:sp>
      <p:pic>
        <p:nvPicPr>
          <p:cNvPr id="4" name="Picture 3">
            <a:extLst>
              <a:ext uri="{FF2B5EF4-FFF2-40B4-BE49-F238E27FC236}">
                <a16:creationId xmlns:a16="http://schemas.microsoft.com/office/drawing/2014/main" id="{E4CEB826-C183-4E5F-A2B6-9B42C61D30A0}"/>
              </a:ext>
            </a:extLst>
          </p:cNvPr>
          <p:cNvPicPr>
            <a:picLocks noChangeAspect="1"/>
          </p:cNvPicPr>
          <p:nvPr/>
        </p:nvPicPr>
        <p:blipFill rotWithShape="1">
          <a:blip r:embed="rId3">
            <a:extLst>
              <a:ext uri="{28A0092B-C50C-407E-A947-70E740481C1C}">
                <a14:useLocalDpi xmlns:a14="http://schemas.microsoft.com/office/drawing/2010/main" val="0"/>
              </a:ext>
            </a:extLst>
          </a:blip>
          <a:srcRect r="73784" b="82982"/>
          <a:stretch/>
        </p:blipFill>
        <p:spPr>
          <a:xfrm>
            <a:off x="9924133" y="5477705"/>
            <a:ext cx="2225826" cy="1084190"/>
          </a:xfrm>
          <a:prstGeom prst="ellipse">
            <a:avLst/>
          </a:prstGeom>
          <a:ln>
            <a:noFill/>
          </a:ln>
          <a:effectLst>
            <a:softEdge rad="112500"/>
          </a:effectLst>
        </p:spPr>
      </p:pic>
    </p:spTree>
    <p:extLst>
      <p:ext uri="{BB962C8B-B14F-4D97-AF65-F5344CB8AC3E}">
        <p14:creationId xmlns:p14="http://schemas.microsoft.com/office/powerpoint/2010/main" val="19597083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2F8C7A-C6A6-49CB-845D-750F7A34BA92}"/>
              </a:ext>
            </a:extLst>
          </p:cNvPr>
          <p:cNvSpPr>
            <a:spLocks noGrp="1"/>
          </p:cNvSpPr>
          <p:nvPr>
            <p:ph type="title"/>
          </p:nvPr>
        </p:nvSpPr>
        <p:spPr/>
        <p:txBody>
          <a:bodyPr/>
          <a:lstStyle/>
          <a:p>
            <a:r>
              <a:rPr lang="en-US" dirty="0"/>
              <a:t>The World of Logistics</a:t>
            </a:r>
          </a:p>
        </p:txBody>
      </p:sp>
      <p:sp>
        <p:nvSpPr>
          <p:cNvPr id="3" name="Content Placeholder 2">
            <a:extLst>
              <a:ext uri="{FF2B5EF4-FFF2-40B4-BE49-F238E27FC236}">
                <a16:creationId xmlns:a16="http://schemas.microsoft.com/office/drawing/2014/main" id="{E10B4CAA-9F02-413C-8AAF-40C98A29C2BB}"/>
              </a:ext>
            </a:extLst>
          </p:cNvPr>
          <p:cNvSpPr>
            <a:spLocks noGrp="1"/>
          </p:cNvSpPr>
          <p:nvPr>
            <p:ph idx="1"/>
          </p:nvPr>
        </p:nvSpPr>
        <p:spPr/>
        <p:txBody>
          <a:bodyPr>
            <a:normAutofit fontScale="55000" lnSpcReduction="20000"/>
          </a:bodyPr>
          <a:lstStyle/>
          <a:p>
            <a:r>
              <a:rPr lang="en-US" sz="2300" dirty="0"/>
              <a:t>Definition of Logistics- Non-Asset Vantagepoint- over $200 billion industry- one in 3 shipments is involved</a:t>
            </a:r>
          </a:p>
          <a:p>
            <a:endParaRPr lang="en-US" sz="2300" dirty="0"/>
          </a:p>
          <a:p>
            <a:pPr marL="0" indent="0">
              <a:buNone/>
            </a:pPr>
            <a:r>
              <a:rPr lang="en-US" sz="2300" dirty="0"/>
              <a:t>Logistics Entities</a:t>
            </a:r>
          </a:p>
          <a:p>
            <a:pPr>
              <a:buFont typeface="Wingdings" panose="05000000000000000000" pitchFamily="2" charset="2"/>
              <a:buChar char="§"/>
            </a:pPr>
            <a:r>
              <a:rPr lang="en-US" sz="2300" dirty="0"/>
              <a:t>  </a:t>
            </a:r>
            <a:r>
              <a:rPr lang="en-US" sz="2300" b="1" i="1" u="sng" dirty="0"/>
              <a:t>Freight Brokers- our discussion today</a:t>
            </a:r>
          </a:p>
          <a:p>
            <a:pPr>
              <a:buFont typeface="Wingdings" panose="05000000000000000000" pitchFamily="2" charset="2"/>
              <a:buChar char="§"/>
            </a:pPr>
            <a:r>
              <a:rPr lang="en-US" sz="2300" dirty="0"/>
              <a:t>  Freight Forwarders</a:t>
            </a:r>
          </a:p>
          <a:p>
            <a:pPr>
              <a:buFont typeface="Wingdings" panose="05000000000000000000" pitchFamily="2" charset="2"/>
              <a:buChar char="§"/>
            </a:pPr>
            <a:r>
              <a:rPr lang="en-US" sz="2300" dirty="0"/>
              <a:t>  3PL &amp; 4PL</a:t>
            </a:r>
          </a:p>
          <a:p>
            <a:pPr>
              <a:buFont typeface="Wingdings" panose="05000000000000000000" pitchFamily="2" charset="2"/>
              <a:buChar char="§"/>
            </a:pPr>
            <a:r>
              <a:rPr lang="en-US" sz="2300" dirty="0"/>
              <a:t>  NVOCC</a:t>
            </a:r>
          </a:p>
          <a:p>
            <a:pPr>
              <a:buFont typeface="Wingdings" panose="05000000000000000000" pitchFamily="2" charset="2"/>
              <a:buChar char="§"/>
            </a:pPr>
            <a:r>
              <a:rPr lang="en-US" sz="2300" dirty="0"/>
              <a:t>  Ocean Carriers</a:t>
            </a:r>
          </a:p>
          <a:p>
            <a:pPr>
              <a:buFont typeface="Wingdings" panose="05000000000000000000" pitchFamily="2" charset="2"/>
              <a:buChar char="§"/>
            </a:pPr>
            <a:r>
              <a:rPr lang="en-US" sz="2300" dirty="0"/>
              <a:t>  Customs Brokers</a:t>
            </a:r>
          </a:p>
          <a:p>
            <a:pPr>
              <a:buFont typeface="Wingdings" panose="05000000000000000000" pitchFamily="2" charset="2"/>
              <a:buChar char="§"/>
            </a:pPr>
            <a:r>
              <a:rPr lang="en-US" sz="2300" dirty="0"/>
              <a:t>  Air Carriers</a:t>
            </a:r>
          </a:p>
          <a:p>
            <a:pPr>
              <a:buFont typeface="Wingdings" panose="05000000000000000000" pitchFamily="2" charset="2"/>
              <a:buChar char="§"/>
            </a:pPr>
            <a:r>
              <a:rPr lang="en-US" sz="2300" dirty="0"/>
              <a:t>  Railroads</a:t>
            </a:r>
          </a:p>
          <a:p>
            <a:pPr marL="0" indent="0">
              <a:buNone/>
            </a:pPr>
            <a:r>
              <a:rPr lang="en-US" dirty="0"/>
              <a:t>      </a:t>
            </a:r>
          </a:p>
        </p:txBody>
      </p:sp>
      <p:pic>
        <p:nvPicPr>
          <p:cNvPr id="4" name="Picture 3">
            <a:extLst>
              <a:ext uri="{FF2B5EF4-FFF2-40B4-BE49-F238E27FC236}">
                <a16:creationId xmlns:a16="http://schemas.microsoft.com/office/drawing/2014/main" id="{A8818C02-2022-479D-9C48-D310AFCBA067}"/>
              </a:ext>
            </a:extLst>
          </p:cNvPr>
          <p:cNvPicPr>
            <a:picLocks noChangeAspect="1"/>
          </p:cNvPicPr>
          <p:nvPr/>
        </p:nvPicPr>
        <p:blipFill rotWithShape="1">
          <a:blip r:embed="rId3">
            <a:extLst>
              <a:ext uri="{28A0092B-C50C-407E-A947-70E740481C1C}">
                <a14:useLocalDpi xmlns:a14="http://schemas.microsoft.com/office/drawing/2010/main" val="0"/>
              </a:ext>
            </a:extLst>
          </a:blip>
          <a:srcRect r="73784" b="82982"/>
          <a:stretch/>
        </p:blipFill>
        <p:spPr>
          <a:xfrm>
            <a:off x="9651942" y="5477705"/>
            <a:ext cx="2225826" cy="1084190"/>
          </a:xfrm>
          <a:prstGeom prst="ellipse">
            <a:avLst/>
          </a:prstGeom>
          <a:ln>
            <a:noFill/>
          </a:ln>
          <a:effectLst>
            <a:softEdge rad="112500"/>
          </a:effectLst>
        </p:spPr>
      </p:pic>
    </p:spTree>
    <p:extLst>
      <p:ext uri="{BB962C8B-B14F-4D97-AF65-F5344CB8AC3E}">
        <p14:creationId xmlns:p14="http://schemas.microsoft.com/office/powerpoint/2010/main" val="36377279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CDC7E1-3C19-4A68-959A-CCC2F07B9EA9}"/>
              </a:ext>
            </a:extLst>
          </p:cNvPr>
          <p:cNvSpPr>
            <a:spLocks noGrp="1"/>
          </p:cNvSpPr>
          <p:nvPr>
            <p:ph type="title"/>
          </p:nvPr>
        </p:nvSpPr>
        <p:spPr/>
        <p:txBody>
          <a:bodyPr/>
          <a:lstStyle/>
          <a:p>
            <a:r>
              <a:rPr lang="en-US" dirty="0"/>
              <a:t>Regulatory- Freight (Truck) Broker Definition</a:t>
            </a:r>
          </a:p>
        </p:txBody>
      </p:sp>
      <p:sp>
        <p:nvSpPr>
          <p:cNvPr id="3" name="Content Placeholder 2">
            <a:extLst>
              <a:ext uri="{FF2B5EF4-FFF2-40B4-BE49-F238E27FC236}">
                <a16:creationId xmlns:a16="http://schemas.microsoft.com/office/drawing/2014/main" id="{DE1973AF-2D01-4134-9D9A-FE0489D7A5E5}"/>
              </a:ext>
            </a:extLst>
          </p:cNvPr>
          <p:cNvSpPr>
            <a:spLocks noGrp="1"/>
          </p:cNvSpPr>
          <p:nvPr>
            <p:ph idx="1"/>
          </p:nvPr>
        </p:nvSpPr>
        <p:spPr/>
        <p:txBody>
          <a:bodyPr/>
          <a:lstStyle/>
          <a:p>
            <a:r>
              <a:rPr lang="en-US" dirty="0"/>
              <a:t>The term “broker” means a person, </a:t>
            </a:r>
            <a:r>
              <a:rPr lang="en-US" b="1" dirty="0"/>
              <a:t>other than a motor carrier </a:t>
            </a:r>
            <a:r>
              <a:rPr lang="en-US" dirty="0"/>
              <a:t>or an employee or an agent of a motor carrier, that </a:t>
            </a:r>
            <a:r>
              <a:rPr lang="en-US" b="1" dirty="0"/>
              <a:t>as a principal or agent</a:t>
            </a:r>
            <a:r>
              <a:rPr lang="en-US" dirty="0"/>
              <a:t> sells, offers for sale, negotiates for, or holds itself out by solicitation, advertisement, or otherwise as </a:t>
            </a:r>
            <a:r>
              <a:rPr lang="en-US" b="1" dirty="0"/>
              <a:t>selling, providing, or arranging for, transportation by motor carrier for compensation</a:t>
            </a:r>
            <a:r>
              <a:rPr lang="en-US" dirty="0"/>
              <a:t>.</a:t>
            </a:r>
          </a:p>
          <a:p>
            <a:endParaRPr lang="en-US" b="1" dirty="0"/>
          </a:p>
          <a:p>
            <a:endParaRPr lang="en-US" b="1" dirty="0"/>
          </a:p>
          <a:p>
            <a:pPr marL="0" indent="0">
              <a:buNone/>
            </a:pPr>
            <a:r>
              <a:rPr lang="en-US" dirty="0"/>
              <a:t>Source 49 USC 13102</a:t>
            </a:r>
          </a:p>
        </p:txBody>
      </p:sp>
      <p:pic>
        <p:nvPicPr>
          <p:cNvPr id="4" name="Picture 3">
            <a:extLst>
              <a:ext uri="{FF2B5EF4-FFF2-40B4-BE49-F238E27FC236}">
                <a16:creationId xmlns:a16="http://schemas.microsoft.com/office/drawing/2014/main" id="{864ABE96-C418-4F48-A573-3D7E3CD177FC}"/>
              </a:ext>
            </a:extLst>
          </p:cNvPr>
          <p:cNvPicPr>
            <a:picLocks noChangeAspect="1"/>
          </p:cNvPicPr>
          <p:nvPr/>
        </p:nvPicPr>
        <p:blipFill rotWithShape="1">
          <a:blip r:embed="rId3">
            <a:extLst>
              <a:ext uri="{28A0092B-C50C-407E-A947-70E740481C1C}">
                <a14:useLocalDpi xmlns:a14="http://schemas.microsoft.com/office/drawing/2010/main" val="0"/>
              </a:ext>
            </a:extLst>
          </a:blip>
          <a:srcRect r="73784" b="82982"/>
          <a:stretch/>
        </p:blipFill>
        <p:spPr>
          <a:xfrm>
            <a:off x="9588147" y="5477705"/>
            <a:ext cx="2225826" cy="1084190"/>
          </a:xfrm>
          <a:prstGeom prst="ellipse">
            <a:avLst/>
          </a:prstGeom>
          <a:ln>
            <a:noFill/>
          </a:ln>
          <a:effectLst>
            <a:softEdge rad="112500"/>
          </a:effectLst>
        </p:spPr>
      </p:pic>
    </p:spTree>
    <p:extLst>
      <p:ext uri="{BB962C8B-B14F-4D97-AF65-F5344CB8AC3E}">
        <p14:creationId xmlns:p14="http://schemas.microsoft.com/office/powerpoint/2010/main" val="35089258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EC5931-6C73-4C58-9E25-441351482253}"/>
              </a:ext>
            </a:extLst>
          </p:cNvPr>
          <p:cNvSpPr>
            <a:spLocks noGrp="1"/>
          </p:cNvSpPr>
          <p:nvPr>
            <p:ph type="title"/>
          </p:nvPr>
        </p:nvSpPr>
        <p:spPr/>
        <p:txBody>
          <a:bodyPr/>
          <a:lstStyle/>
          <a:p>
            <a:r>
              <a:rPr lang="en-US" dirty="0"/>
              <a:t>Logistics Operation Goals</a:t>
            </a:r>
          </a:p>
        </p:txBody>
      </p:sp>
      <p:sp>
        <p:nvSpPr>
          <p:cNvPr id="3" name="Content Placeholder 2">
            <a:extLst>
              <a:ext uri="{FF2B5EF4-FFF2-40B4-BE49-F238E27FC236}">
                <a16:creationId xmlns:a16="http://schemas.microsoft.com/office/drawing/2014/main" id="{BDFA5010-2427-4292-BE07-4D126854D78C}"/>
              </a:ext>
            </a:extLst>
          </p:cNvPr>
          <p:cNvSpPr>
            <a:spLocks noGrp="1"/>
          </p:cNvSpPr>
          <p:nvPr>
            <p:ph idx="1"/>
          </p:nvPr>
        </p:nvSpPr>
        <p:spPr>
          <a:xfrm>
            <a:off x="1154954" y="2449586"/>
            <a:ext cx="8825659" cy="3330430"/>
          </a:xfrm>
        </p:spPr>
        <p:txBody>
          <a:bodyPr/>
          <a:lstStyle/>
          <a:p>
            <a:r>
              <a:rPr lang="en-US" b="1" dirty="0"/>
              <a:t>Assume </a:t>
            </a:r>
            <a:r>
              <a:rPr lang="en-US" dirty="0"/>
              <a:t>the contractual risk from the shipper </a:t>
            </a:r>
          </a:p>
          <a:p>
            <a:r>
              <a:rPr lang="en-US" b="1" dirty="0"/>
              <a:t>Pass</a:t>
            </a:r>
            <a:r>
              <a:rPr lang="en-US" dirty="0"/>
              <a:t> the contractual risk to the carrier</a:t>
            </a:r>
          </a:p>
          <a:p>
            <a:r>
              <a:rPr lang="en-US" b="1" dirty="0"/>
              <a:t>Insure</a:t>
            </a:r>
            <a:r>
              <a:rPr lang="en-US" dirty="0"/>
              <a:t>  with best-in-class logistics insurance coverage</a:t>
            </a:r>
          </a:p>
          <a:p>
            <a:r>
              <a:rPr lang="en-US" b="1" dirty="0"/>
              <a:t>Understand</a:t>
            </a:r>
            <a:r>
              <a:rPr lang="en-US" dirty="0"/>
              <a:t> - what risks are insured and what risks are not</a:t>
            </a:r>
          </a:p>
          <a:p>
            <a:r>
              <a:rPr lang="en-US" b="1" dirty="0"/>
              <a:t>Select </a:t>
            </a:r>
            <a:r>
              <a:rPr lang="en-US" dirty="0"/>
              <a:t>the carriers that you and counsel can defend in a courtroom</a:t>
            </a:r>
          </a:p>
          <a:p>
            <a:endParaRPr lang="en-US" b="1" dirty="0"/>
          </a:p>
          <a:p>
            <a:pPr marL="0" indent="0">
              <a:buNone/>
            </a:pPr>
            <a:r>
              <a:rPr lang="en-US" b="1" dirty="0"/>
              <a:t>HNI Opportunity to Set a </a:t>
            </a:r>
            <a:r>
              <a:rPr lang="en-US" b="1" i="1" u="sng" dirty="0"/>
              <a:t>UNIQUE </a:t>
            </a:r>
            <a:r>
              <a:rPr lang="en-US" b="1" dirty="0"/>
              <a:t>Strategy of Insurance and Risk Management</a:t>
            </a:r>
          </a:p>
        </p:txBody>
      </p:sp>
      <p:pic>
        <p:nvPicPr>
          <p:cNvPr id="4" name="Picture 3">
            <a:extLst>
              <a:ext uri="{FF2B5EF4-FFF2-40B4-BE49-F238E27FC236}">
                <a16:creationId xmlns:a16="http://schemas.microsoft.com/office/drawing/2014/main" id="{D791BF86-75F6-42A7-82DC-C21477EB30E2}"/>
              </a:ext>
            </a:extLst>
          </p:cNvPr>
          <p:cNvPicPr>
            <a:picLocks noChangeAspect="1"/>
          </p:cNvPicPr>
          <p:nvPr/>
        </p:nvPicPr>
        <p:blipFill rotWithShape="1">
          <a:blip r:embed="rId3">
            <a:extLst>
              <a:ext uri="{28A0092B-C50C-407E-A947-70E740481C1C}">
                <a14:useLocalDpi xmlns:a14="http://schemas.microsoft.com/office/drawing/2010/main" val="0"/>
              </a:ext>
            </a:extLst>
          </a:blip>
          <a:srcRect r="73784" b="82982"/>
          <a:stretch/>
        </p:blipFill>
        <p:spPr>
          <a:xfrm>
            <a:off x="9647383" y="5503214"/>
            <a:ext cx="2225826" cy="1084190"/>
          </a:xfrm>
          <a:prstGeom prst="ellipse">
            <a:avLst/>
          </a:prstGeom>
          <a:ln>
            <a:noFill/>
          </a:ln>
          <a:effectLst>
            <a:softEdge rad="112500"/>
          </a:effectLst>
        </p:spPr>
      </p:pic>
    </p:spTree>
    <p:extLst>
      <p:ext uri="{BB962C8B-B14F-4D97-AF65-F5344CB8AC3E}">
        <p14:creationId xmlns:p14="http://schemas.microsoft.com/office/powerpoint/2010/main" val="14771419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2E99CC-DACF-4C14-907B-E6F4055583C5}"/>
              </a:ext>
            </a:extLst>
          </p:cNvPr>
          <p:cNvSpPr>
            <a:spLocks noGrp="1"/>
          </p:cNvSpPr>
          <p:nvPr>
            <p:ph type="title"/>
          </p:nvPr>
        </p:nvSpPr>
        <p:spPr/>
        <p:txBody>
          <a:bodyPr/>
          <a:lstStyle/>
          <a:p>
            <a:r>
              <a:rPr lang="en-US" sz="3200" dirty="0"/>
              <a:t>Logistics Insurance  Exposures and Coverages Offered </a:t>
            </a:r>
          </a:p>
        </p:txBody>
      </p:sp>
      <p:sp>
        <p:nvSpPr>
          <p:cNvPr id="3" name="Content Placeholder 2">
            <a:extLst>
              <a:ext uri="{FF2B5EF4-FFF2-40B4-BE49-F238E27FC236}">
                <a16:creationId xmlns:a16="http://schemas.microsoft.com/office/drawing/2014/main" id="{6809B363-C4FB-49E7-959D-B4BE06AFB3FE}"/>
              </a:ext>
            </a:extLst>
          </p:cNvPr>
          <p:cNvSpPr>
            <a:spLocks noGrp="1"/>
          </p:cNvSpPr>
          <p:nvPr>
            <p:ph idx="1"/>
          </p:nvPr>
        </p:nvSpPr>
        <p:spPr/>
        <p:txBody>
          <a:bodyPr>
            <a:normAutofit fontScale="92500" lnSpcReduction="10000"/>
          </a:bodyPr>
          <a:lstStyle/>
          <a:p>
            <a:r>
              <a:rPr lang="en-US" b="1" dirty="0"/>
              <a:t>Public Liability: </a:t>
            </a:r>
            <a:r>
              <a:rPr lang="en-US" dirty="0"/>
              <a:t>Truck Broker Legal Liability, Contingent Auto Legal Liability, Third Party Legal Liability </a:t>
            </a:r>
          </a:p>
          <a:p>
            <a:pPr marL="0" indent="0">
              <a:buNone/>
            </a:pPr>
            <a:endParaRPr lang="en-US" dirty="0"/>
          </a:p>
          <a:p>
            <a:pPr marL="0" indent="0">
              <a:buNone/>
            </a:pPr>
            <a:r>
              <a:rPr lang="en-US" dirty="0"/>
              <a:t>GTU Blog for you and your insureds- Difference between Truck Broker Liability and Contingent Auto Liability- </a:t>
            </a:r>
            <a:r>
              <a:rPr lang="en-US" dirty="0">
                <a:hlinkClick r:id="rId3"/>
              </a:rPr>
              <a:t>https://truckbrokerinsurancenetwork.gtu-ins.com/the-differences-between-truck-broker-liability-and-contingent-auto-liability/</a:t>
            </a:r>
            <a:endParaRPr lang="en-US" dirty="0"/>
          </a:p>
          <a:p>
            <a:pPr marL="0" indent="0">
              <a:buNone/>
            </a:pPr>
            <a:endParaRPr lang="en-US" dirty="0"/>
          </a:p>
          <a:p>
            <a:r>
              <a:rPr lang="en-US" b="1" dirty="0"/>
              <a:t>Cargo Liability</a:t>
            </a:r>
            <a:r>
              <a:rPr lang="en-US" dirty="0"/>
              <a:t>: Contingent Cargo Liability, Cargo Legal Liability - Discussion</a:t>
            </a:r>
          </a:p>
          <a:p>
            <a:r>
              <a:rPr lang="en-US" b="1" dirty="0"/>
              <a:t>General Liability</a:t>
            </a:r>
          </a:p>
          <a:p>
            <a:r>
              <a:rPr lang="en-US" b="1" dirty="0"/>
              <a:t>Excess Liability- </a:t>
            </a:r>
            <a:r>
              <a:rPr lang="en-US" dirty="0"/>
              <a:t>an opportunity- discussion</a:t>
            </a:r>
            <a:endParaRPr lang="en-US" b="1" dirty="0"/>
          </a:p>
          <a:p>
            <a:endParaRPr lang="en-US" b="1" dirty="0"/>
          </a:p>
          <a:p>
            <a:endParaRPr lang="en-US" dirty="0"/>
          </a:p>
        </p:txBody>
      </p:sp>
      <p:pic>
        <p:nvPicPr>
          <p:cNvPr id="5" name="Picture 4">
            <a:extLst>
              <a:ext uri="{FF2B5EF4-FFF2-40B4-BE49-F238E27FC236}">
                <a16:creationId xmlns:a16="http://schemas.microsoft.com/office/drawing/2014/main" id="{1F7672D6-5212-47BC-BE40-B4158E9C0266}"/>
              </a:ext>
            </a:extLst>
          </p:cNvPr>
          <p:cNvPicPr>
            <a:picLocks noChangeAspect="1"/>
          </p:cNvPicPr>
          <p:nvPr/>
        </p:nvPicPr>
        <p:blipFill rotWithShape="1">
          <a:blip r:embed="rId4">
            <a:extLst>
              <a:ext uri="{28A0092B-C50C-407E-A947-70E740481C1C}">
                <a14:useLocalDpi xmlns:a14="http://schemas.microsoft.com/office/drawing/2010/main" val="0"/>
              </a:ext>
            </a:extLst>
          </a:blip>
          <a:srcRect r="73784" b="82982"/>
          <a:stretch/>
        </p:blipFill>
        <p:spPr>
          <a:xfrm>
            <a:off x="9924133" y="5773810"/>
            <a:ext cx="2225826" cy="1084190"/>
          </a:xfrm>
          <a:prstGeom prst="ellipse">
            <a:avLst/>
          </a:prstGeom>
          <a:ln>
            <a:noFill/>
          </a:ln>
          <a:effectLst>
            <a:softEdge rad="112500"/>
          </a:effectLst>
        </p:spPr>
      </p:pic>
    </p:spTree>
    <p:extLst>
      <p:ext uri="{BB962C8B-B14F-4D97-AF65-F5344CB8AC3E}">
        <p14:creationId xmlns:p14="http://schemas.microsoft.com/office/powerpoint/2010/main" val="29531640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80996-6B44-438B-9D84-B04B240C2440}"/>
              </a:ext>
            </a:extLst>
          </p:cNvPr>
          <p:cNvSpPr>
            <a:spLocks noGrp="1"/>
          </p:cNvSpPr>
          <p:nvPr>
            <p:ph type="title"/>
          </p:nvPr>
        </p:nvSpPr>
        <p:spPr/>
        <p:txBody>
          <a:bodyPr/>
          <a:lstStyle/>
          <a:p>
            <a:r>
              <a:rPr lang="en-US" dirty="0"/>
              <a:t>Logistics Insurance  Exposures and Coverages Offered (Continued)</a:t>
            </a:r>
          </a:p>
        </p:txBody>
      </p:sp>
      <p:sp>
        <p:nvSpPr>
          <p:cNvPr id="3" name="Content Placeholder 2">
            <a:extLst>
              <a:ext uri="{FF2B5EF4-FFF2-40B4-BE49-F238E27FC236}">
                <a16:creationId xmlns:a16="http://schemas.microsoft.com/office/drawing/2014/main" id="{1FE06395-D6A4-40C8-A102-2F0336F55C65}"/>
              </a:ext>
            </a:extLst>
          </p:cNvPr>
          <p:cNvSpPr>
            <a:spLocks noGrp="1"/>
          </p:cNvSpPr>
          <p:nvPr>
            <p:ph idx="1"/>
          </p:nvPr>
        </p:nvSpPr>
        <p:spPr>
          <a:xfrm>
            <a:off x="918472" y="2603500"/>
            <a:ext cx="8825659" cy="3416300"/>
          </a:xfrm>
        </p:spPr>
        <p:txBody>
          <a:bodyPr>
            <a:normAutofit fontScale="92500" lnSpcReduction="20000"/>
          </a:bodyPr>
          <a:lstStyle/>
          <a:p>
            <a:r>
              <a:rPr lang="en-US" b="1" dirty="0"/>
              <a:t>Professional Liability</a:t>
            </a:r>
            <a:r>
              <a:rPr lang="en-US" dirty="0"/>
              <a:t>/ Errors and Omissions</a:t>
            </a:r>
          </a:p>
          <a:p>
            <a:pPr marL="0" indent="0">
              <a:buNone/>
            </a:pPr>
            <a:r>
              <a:rPr lang="en-US" dirty="0"/>
              <a:t>GTU Blog for you and your insureds: Why Professional Liability- </a:t>
            </a:r>
          </a:p>
          <a:p>
            <a:pPr marL="0" indent="0">
              <a:buNone/>
            </a:pPr>
            <a:r>
              <a:rPr lang="en-US" dirty="0">
                <a:hlinkClick r:id="rId2"/>
              </a:rPr>
              <a:t>https://truckbrokerinsurancenetwork.gtu-ins.com/professional-liability-insurance-for-truck-brokers-why-they-need-it-and-coverage-intentions/</a:t>
            </a:r>
            <a:endParaRPr lang="en-US" dirty="0"/>
          </a:p>
          <a:p>
            <a:r>
              <a:rPr lang="en-US" b="1" dirty="0"/>
              <a:t>Freight Brokers Bond</a:t>
            </a:r>
          </a:p>
          <a:p>
            <a:r>
              <a:rPr lang="en-US" b="1" dirty="0"/>
              <a:t>Shippers Interest</a:t>
            </a:r>
          </a:p>
          <a:p>
            <a:pPr marL="0" indent="0">
              <a:buNone/>
            </a:pPr>
            <a:endParaRPr lang="en-US" dirty="0"/>
          </a:p>
          <a:p>
            <a:pPr marL="0" indent="0">
              <a:buNone/>
            </a:pPr>
            <a:r>
              <a:rPr lang="en-US" dirty="0"/>
              <a:t>GTU Blog for you and your new people: Truck Broker Insurance 101-</a:t>
            </a:r>
            <a:r>
              <a:rPr lang="en-US" dirty="0">
                <a:hlinkClick r:id="rId3"/>
              </a:rPr>
              <a:t>https://truckbrokerinsurancenetwork.gtu-ins.com/truck-brokers-and-truck-broker-insurance-101/</a:t>
            </a:r>
            <a:endParaRPr lang="en-US" dirty="0"/>
          </a:p>
          <a:p>
            <a:pPr marL="0" indent="0">
              <a:buNone/>
            </a:pPr>
            <a:r>
              <a:rPr lang="en-US" b="1" i="1" u="sng" dirty="0"/>
              <a:t>Understand the Difference Between Trucking Coverages and Logistics Coverages </a:t>
            </a:r>
          </a:p>
          <a:p>
            <a:endParaRPr lang="en-US" dirty="0"/>
          </a:p>
        </p:txBody>
      </p:sp>
    </p:spTree>
    <p:extLst>
      <p:ext uri="{BB962C8B-B14F-4D97-AF65-F5344CB8AC3E}">
        <p14:creationId xmlns:p14="http://schemas.microsoft.com/office/powerpoint/2010/main" val="9322243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7B6D69-50D0-4884-986C-AAE9EDA082A0}"/>
              </a:ext>
            </a:extLst>
          </p:cNvPr>
          <p:cNvSpPr>
            <a:spLocks noGrp="1"/>
          </p:cNvSpPr>
          <p:nvPr>
            <p:ph type="title"/>
          </p:nvPr>
        </p:nvSpPr>
        <p:spPr/>
        <p:txBody>
          <a:bodyPr/>
          <a:lstStyle/>
          <a:p>
            <a:r>
              <a:rPr lang="en-US" sz="3200" dirty="0"/>
              <a:t>Endorsements that are  Commonly Required in Broker-Shipper Contracts</a:t>
            </a:r>
          </a:p>
        </p:txBody>
      </p:sp>
      <p:sp>
        <p:nvSpPr>
          <p:cNvPr id="3" name="Content Placeholder 2">
            <a:extLst>
              <a:ext uri="{FF2B5EF4-FFF2-40B4-BE49-F238E27FC236}">
                <a16:creationId xmlns:a16="http://schemas.microsoft.com/office/drawing/2014/main" id="{05880EAF-8755-4422-9C0D-9362E9E84227}"/>
              </a:ext>
            </a:extLst>
          </p:cNvPr>
          <p:cNvSpPr>
            <a:spLocks noGrp="1"/>
          </p:cNvSpPr>
          <p:nvPr>
            <p:ph idx="1"/>
          </p:nvPr>
        </p:nvSpPr>
        <p:spPr>
          <a:xfrm>
            <a:off x="1154954" y="2603499"/>
            <a:ext cx="8825659" cy="3880427"/>
          </a:xfrm>
        </p:spPr>
        <p:txBody>
          <a:bodyPr>
            <a:normAutofit/>
          </a:bodyPr>
          <a:lstStyle/>
          <a:p>
            <a:r>
              <a:rPr lang="en-US" dirty="0"/>
              <a:t>Additional Insured</a:t>
            </a:r>
          </a:p>
          <a:p>
            <a:r>
              <a:rPr lang="en-US" dirty="0"/>
              <a:t>Loss Payee</a:t>
            </a:r>
          </a:p>
          <a:p>
            <a:r>
              <a:rPr lang="en-US" dirty="0"/>
              <a:t>Waiver of Subrogation</a:t>
            </a:r>
          </a:p>
          <a:p>
            <a:r>
              <a:rPr lang="en-US" dirty="0"/>
              <a:t>Primary and Non-Contributory</a:t>
            </a:r>
          </a:p>
          <a:p>
            <a:r>
              <a:rPr lang="en-US" dirty="0"/>
              <a:t>30 day Notice of Cancellation</a:t>
            </a:r>
          </a:p>
          <a:p>
            <a:r>
              <a:rPr lang="en-US" dirty="0"/>
              <a:t>General Liability Per Location Aggregate- Nucor</a:t>
            </a:r>
          </a:p>
        </p:txBody>
      </p:sp>
      <p:pic>
        <p:nvPicPr>
          <p:cNvPr id="4" name="Picture 3">
            <a:extLst>
              <a:ext uri="{FF2B5EF4-FFF2-40B4-BE49-F238E27FC236}">
                <a16:creationId xmlns:a16="http://schemas.microsoft.com/office/drawing/2014/main" id="{00DBF9C8-602E-4FB9-9DD5-78B114047C34}"/>
              </a:ext>
            </a:extLst>
          </p:cNvPr>
          <p:cNvPicPr>
            <a:picLocks noChangeAspect="1"/>
          </p:cNvPicPr>
          <p:nvPr/>
        </p:nvPicPr>
        <p:blipFill rotWithShape="1">
          <a:blip r:embed="rId3">
            <a:extLst>
              <a:ext uri="{28A0092B-C50C-407E-A947-70E740481C1C}">
                <a14:useLocalDpi xmlns:a14="http://schemas.microsoft.com/office/drawing/2010/main" val="0"/>
              </a:ext>
            </a:extLst>
          </a:blip>
          <a:srcRect r="73784" b="82982"/>
          <a:stretch/>
        </p:blipFill>
        <p:spPr>
          <a:xfrm>
            <a:off x="9374911" y="5399736"/>
            <a:ext cx="2225826" cy="1084190"/>
          </a:xfrm>
          <a:prstGeom prst="ellipse">
            <a:avLst/>
          </a:prstGeom>
          <a:ln>
            <a:noFill/>
          </a:ln>
          <a:effectLst>
            <a:softEdge rad="112500"/>
          </a:effectLst>
        </p:spPr>
      </p:pic>
    </p:spTree>
    <p:extLst>
      <p:ext uri="{BB962C8B-B14F-4D97-AF65-F5344CB8AC3E}">
        <p14:creationId xmlns:p14="http://schemas.microsoft.com/office/powerpoint/2010/main" val="6134407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F2175-9EDC-4B51-AC26-DC9D568A73A7}"/>
              </a:ext>
            </a:extLst>
          </p:cNvPr>
          <p:cNvSpPr>
            <a:spLocks noGrp="1"/>
          </p:cNvSpPr>
          <p:nvPr>
            <p:ph type="title"/>
          </p:nvPr>
        </p:nvSpPr>
        <p:spPr/>
        <p:txBody>
          <a:bodyPr/>
          <a:lstStyle/>
          <a:p>
            <a:r>
              <a:rPr lang="en-US" sz="3200" dirty="0"/>
              <a:t>Regulations- Know the Rules and Laws</a:t>
            </a:r>
          </a:p>
        </p:txBody>
      </p:sp>
      <p:sp>
        <p:nvSpPr>
          <p:cNvPr id="3" name="Content Placeholder 2">
            <a:extLst>
              <a:ext uri="{FF2B5EF4-FFF2-40B4-BE49-F238E27FC236}">
                <a16:creationId xmlns:a16="http://schemas.microsoft.com/office/drawing/2014/main" id="{BA658951-6CEE-46B3-ACDD-DADD5D38DBFB}"/>
              </a:ext>
            </a:extLst>
          </p:cNvPr>
          <p:cNvSpPr>
            <a:spLocks noGrp="1"/>
          </p:cNvSpPr>
          <p:nvPr>
            <p:ph idx="1"/>
          </p:nvPr>
        </p:nvSpPr>
        <p:spPr/>
        <p:txBody>
          <a:bodyPr>
            <a:normAutofit/>
          </a:bodyPr>
          <a:lstStyle/>
          <a:p>
            <a:r>
              <a:rPr lang="en-US" dirty="0"/>
              <a:t>Map-21: Requires express disclosure of a party’s operating authority in written contracts.  This for a broker or a carrier.</a:t>
            </a:r>
          </a:p>
          <a:p>
            <a:r>
              <a:rPr lang="en-US" dirty="0"/>
              <a:t>49 U.S.C states “</a:t>
            </a:r>
            <a:r>
              <a:rPr lang="en-US" b="1" dirty="0"/>
              <a:t>Specification of Authority: </a:t>
            </a:r>
            <a:r>
              <a:rPr lang="en-US" dirty="0"/>
              <a:t> For </a:t>
            </a:r>
            <a:r>
              <a:rPr lang="en-US" b="1" i="1" u="sng" dirty="0"/>
              <a:t>each agreement</a:t>
            </a:r>
            <a:r>
              <a:rPr lang="en-US" b="1" i="1" dirty="0"/>
              <a:t> </a:t>
            </a:r>
            <a:r>
              <a:rPr lang="en-US" dirty="0"/>
              <a:t>to provide transportation or service for which registration is required under this chapter</a:t>
            </a:r>
            <a:r>
              <a:rPr lang="en-US" i="1" dirty="0"/>
              <a:t>, </a:t>
            </a:r>
            <a:r>
              <a:rPr lang="en-US" dirty="0"/>
              <a:t>the registrant shall specify, </a:t>
            </a:r>
            <a:r>
              <a:rPr lang="en-US" b="1" i="1" u="sng" dirty="0"/>
              <a:t>in writing</a:t>
            </a:r>
            <a:r>
              <a:rPr lang="en-US" b="1" i="1" dirty="0"/>
              <a:t>, </a:t>
            </a:r>
            <a:r>
              <a:rPr lang="en-US" b="1" i="1" u="sng" dirty="0"/>
              <a:t>the authority under which the person is providing such transportation or service</a:t>
            </a:r>
            <a:r>
              <a:rPr lang="en-US" dirty="0"/>
              <a:t>.”</a:t>
            </a:r>
          </a:p>
          <a:p>
            <a:pPr marL="0" indent="0">
              <a:buNone/>
            </a:pPr>
            <a:r>
              <a:rPr lang="en-US" dirty="0"/>
              <a:t>49 CFR 371.7(b): “</a:t>
            </a:r>
            <a:r>
              <a:rPr lang="en-US" b="1" dirty="0"/>
              <a:t>A broker shall not, directly, or indirectly, represent its operations to be that of a carrier</a:t>
            </a:r>
            <a:r>
              <a:rPr lang="en-US" dirty="0"/>
              <a:t>. Any advertising shall show the broker status of the operation.</a:t>
            </a:r>
          </a:p>
          <a:p>
            <a:pPr marL="0" indent="0">
              <a:buNone/>
            </a:pPr>
            <a:r>
              <a:rPr lang="en-US" dirty="0"/>
              <a:t>Source/ Attribution: Marc </a:t>
            </a:r>
            <a:r>
              <a:rPr lang="en-US" dirty="0" err="1"/>
              <a:t>Blubaugh</a:t>
            </a:r>
            <a:r>
              <a:rPr lang="en-US" dirty="0"/>
              <a:t>- Benesch</a:t>
            </a:r>
          </a:p>
          <a:p>
            <a:pPr marL="0" indent="0">
              <a:buNone/>
            </a:pPr>
            <a:endParaRPr lang="en-US" dirty="0"/>
          </a:p>
        </p:txBody>
      </p:sp>
      <p:pic>
        <p:nvPicPr>
          <p:cNvPr id="4" name="Picture 3">
            <a:extLst>
              <a:ext uri="{FF2B5EF4-FFF2-40B4-BE49-F238E27FC236}">
                <a16:creationId xmlns:a16="http://schemas.microsoft.com/office/drawing/2014/main" id="{E0B063AE-CEEA-46F9-94A8-225763D41279}"/>
              </a:ext>
            </a:extLst>
          </p:cNvPr>
          <p:cNvPicPr>
            <a:picLocks noChangeAspect="1"/>
          </p:cNvPicPr>
          <p:nvPr/>
        </p:nvPicPr>
        <p:blipFill rotWithShape="1">
          <a:blip r:embed="rId3">
            <a:extLst>
              <a:ext uri="{28A0092B-C50C-407E-A947-70E740481C1C}">
                <a14:useLocalDpi xmlns:a14="http://schemas.microsoft.com/office/drawing/2010/main" val="0"/>
              </a:ext>
            </a:extLst>
          </a:blip>
          <a:srcRect r="73784" b="82982"/>
          <a:stretch/>
        </p:blipFill>
        <p:spPr>
          <a:xfrm>
            <a:off x="9694473" y="5884331"/>
            <a:ext cx="2225826" cy="1084190"/>
          </a:xfrm>
          <a:prstGeom prst="ellipse">
            <a:avLst/>
          </a:prstGeom>
          <a:ln>
            <a:noFill/>
          </a:ln>
          <a:effectLst>
            <a:softEdge rad="112500"/>
          </a:effectLst>
        </p:spPr>
      </p:pic>
    </p:spTree>
    <p:extLst>
      <p:ext uri="{BB962C8B-B14F-4D97-AF65-F5344CB8AC3E}">
        <p14:creationId xmlns:p14="http://schemas.microsoft.com/office/powerpoint/2010/main" val="186955142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FFC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EC7F02AD-9687-440F-A9DF-FAA6F22270D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1373</TotalTime>
  <Words>3504</Words>
  <Application>Microsoft Macintosh PowerPoint</Application>
  <PresentationFormat>Widescreen</PresentationFormat>
  <Paragraphs>272</Paragraphs>
  <Slides>23</Slides>
  <Notes>17</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23</vt:i4>
      </vt:variant>
    </vt:vector>
  </HeadingPairs>
  <TitlesOfParts>
    <vt:vector size="33" baseType="lpstr">
      <vt:lpstr>Arial</vt:lpstr>
      <vt:lpstr>Arial Narrow</vt:lpstr>
      <vt:lpstr>Bebas Neue</vt:lpstr>
      <vt:lpstr>Calibri</vt:lpstr>
      <vt:lpstr>Century Gothic</vt:lpstr>
      <vt:lpstr>Gotham Book</vt:lpstr>
      <vt:lpstr>Wingdings</vt:lpstr>
      <vt:lpstr>Wingdings 3</vt:lpstr>
      <vt:lpstr>Ion Boardroom</vt:lpstr>
      <vt:lpstr>Office Theme</vt:lpstr>
      <vt:lpstr>Logistics Risk management &amp;  Insurance</vt:lpstr>
      <vt:lpstr>My Background</vt:lpstr>
      <vt:lpstr>The World of Logistics</vt:lpstr>
      <vt:lpstr>Regulatory- Freight (Truck) Broker Definition</vt:lpstr>
      <vt:lpstr>Logistics Operation Goals</vt:lpstr>
      <vt:lpstr>Logistics Insurance  Exposures and Coverages Offered </vt:lpstr>
      <vt:lpstr>Logistics Insurance  Exposures and Coverages Offered (Continued)</vt:lpstr>
      <vt:lpstr>Endorsements that are  Commonly Required in Broker-Shipper Contracts</vt:lpstr>
      <vt:lpstr>Regulations- Know the Rules and Laws</vt:lpstr>
      <vt:lpstr>Logistics Underwriting- 5 Legs of the Underwriting Stool</vt:lpstr>
      <vt:lpstr>Operational Underwriting Issues</vt:lpstr>
      <vt:lpstr>Contractual Underwriting Issues</vt:lpstr>
      <vt:lpstr>Shipper Customer Contractual Goals</vt:lpstr>
      <vt:lpstr>Contract Indemnification Issues: Creating Future Problems</vt:lpstr>
      <vt:lpstr>Industry Failures and Broker- Shipper Contracts </vt:lpstr>
      <vt:lpstr>Insurance Underwriting Issues</vt:lpstr>
      <vt:lpstr>Carrier Selection Issues</vt:lpstr>
      <vt:lpstr>Control Underwriting Issues</vt:lpstr>
      <vt:lpstr>Nuances of Logistics Coverage Opportunity &amp; Understanding</vt:lpstr>
      <vt:lpstr>Policy Weaknesses</vt:lpstr>
      <vt:lpstr>The GTU Risk Appetite</vt:lpstr>
      <vt:lpstr>GTU Logistics Coverages Offered</vt:lpstr>
      <vt:lpstr>Questions, Comments, &amp; Next Steps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Contracts and Insurance       The Disconnection</dc:title>
  <dc:creator>Ben Armistead</dc:creator>
  <cp:lastModifiedBy>Michael Natalizio</cp:lastModifiedBy>
  <cp:revision>102</cp:revision>
  <dcterms:created xsi:type="dcterms:W3CDTF">2019-04-03T20:07:44Z</dcterms:created>
  <dcterms:modified xsi:type="dcterms:W3CDTF">2020-01-23T14:05:54Z</dcterms:modified>
</cp:coreProperties>
</file>